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7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9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2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2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5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6817-0EC2-4C82-A092-4A8FD5911FE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e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</a:t>
            </a:r>
            <a:r>
              <a:rPr lang="en-US" b="1" dirty="0" smtClean="0"/>
              <a:t>2</a:t>
            </a:r>
            <a:endParaRPr lang="en-US" b="1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7000" y="1228725"/>
            <a:ext cx="9012238" cy="5481791"/>
            <a:chOff x="3062" y="2931"/>
            <a:chExt cx="1437" cy="89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079" y="3293"/>
              <a:ext cx="475" cy="529"/>
            </a:xfrm>
            <a:custGeom>
              <a:avLst/>
              <a:gdLst>
                <a:gd name="T0" fmla="*/ 8 w 475"/>
                <a:gd name="T1" fmla="*/ 513 h 529"/>
                <a:gd name="T2" fmla="*/ 0 w 475"/>
                <a:gd name="T3" fmla="*/ 460 h 529"/>
                <a:gd name="T4" fmla="*/ 166 w 475"/>
                <a:gd name="T5" fmla="*/ 487 h 529"/>
                <a:gd name="T6" fmla="*/ 171 w 475"/>
                <a:gd name="T7" fmla="*/ 418 h 529"/>
                <a:gd name="T8" fmla="*/ 183 w 475"/>
                <a:gd name="T9" fmla="*/ 318 h 529"/>
                <a:gd name="T10" fmla="*/ 162 w 475"/>
                <a:gd name="T11" fmla="*/ 222 h 529"/>
                <a:gd name="T12" fmla="*/ 97 w 475"/>
                <a:gd name="T13" fmla="*/ 127 h 529"/>
                <a:gd name="T14" fmla="*/ 73 w 475"/>
                <a:gd name="T15" fmla="*/ 42 h 529"/>
                <a:gd name="T16" fmla="*/ 94 w 475"/>
                <a:gd name="T17" fmla="*/ 6 h 529"/>
                <a:gd name="T18" fmla="*/ 162 w 475"/>
                <a:gd name="T19" fmla="*/ 16 h 529"/>
                <a:gd name="T20" fmla="*/ 235 w 475"/>
                <a:gd name="T21" fmla="*/ 26 h 529"/>
                <a:gd name="T22" fmla="*/ 316 w 475"/>
                <a:gd name="T23" fmla="*/ 0 h 529"/>
                <a:gd name="T24" fmla="*/ 406 w 475"/>
                <a:gd name="T25" fmla="*/ 0 h 529"/>
                <a:gd name="T26" fmla="*/ 402 w 475"/>
                <a:gd name="T27" fmla="*/ 63 h 529"/>
                <a:gd name="T28" fmla="*/ 402 w 475"/>
                <a:gd name="T29" fmla="*/ 138 h 529"/>
                <a:gd name="T30" fmla="*/ 357 w 475"/>
                <a:gd name="T31" fmla="*/ 233 h 529"/>
                <a:gd name="T32" fmla="*/ 349 w 475"/>
                <a:gd name="T33" fmla="*/ 322 h 529"/>
                <a:gd name="T34" fmla="*/ 326 w 475"/>
                <a:gd name="T35" fmla="*/ 406 h 529"/>
                <a:gd name="T36" fmla="*/ 344 w 475"/>
                <a:gd name="T37" fmla="*/ 472 h 529"/>
                <a:gd name="T38" fmla="*/ 392 w 475"/>
                <a:gd name="T39" fmla="*/ 514 h 529"/>
                <a:gd name="T40" fmla="*/ 475 w 475"/>
                <a:gd name="T41" fmla="*/ 529 h 5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5" h="529">
                  <a:moveTo>
                    <a:pt x="8" y="513"/>
                  </a:moveTo>
                  <a:lnTo>
                    <a:pt x="0" y="460"/>
                  </a:lnTo>
                  <a:lnTo>
                    <a:pt x="166" y="487"/>
                  </a:lnTo>
                  <a:lnTo>
                    <a:pt x="171" y="418"/>
                  </a:lnTo>
                  <a:lnTo>
                    <a:pt x="183" y="318"/>
                  </a:lnTo>
                  <a:lnTo>
                    <a:pt x="162" y="222"/>
                  </a:lnTo>
                  <a:lnTo>
                    <a:pt x="97" y="127"/>
                  </a:lnTo>
                  <a:lnTo>
                    <a:pt x="73" y="42"/>
                  </a:lnTo>
                  <a:lnTo>
                    <a:pt x="94" y="6"/>
                  </a:lnTo>
                  <a:lnTo>
                    <a:pt x="162" y="16"/>
                  </a:lnTo>
                  <a:lnTo>
                    <a:pt x="235" y="26"/>
                  </a:lnTo>
                  <a:lnTo>
                    <a:pt x="316" y="0"/>
                  </a:lnTo>
                  <a:lnTo>
                    <a:pt x="406" y="0"/>
                  </a:lnTo>
                  <a:lnTo>
                    <a:pt x="402" y="63"/>
                  </a:lnTo>
                  <a:lnTo>
                    <a:pt x="402" y="138"/>
                  </a:lnTo>
                  <a:lnTo>
                    <a:pt x="357" y="233"/>
                  </a:lnTo>
                  <a:lnTo>
                    <a:pt x="349" y="322"/>
                  </a:lnTo>
                  <a:lnTo>
                    <a:pt x="326" y="406"/>
                  </a:lnTo>
                  <a:lnTo>
                    <a:pt x="344" y="472"/>
                  </a:lnTo>
                  <a:lnTo>
                    <a:pt x="392" y="514"/>
                  </a:lnTo>
                  <a:lnTo>
                    <a:pt x="475" y="529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50000">
                  <a:srgbClr val="ECFAA4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3294" y="3177"/>
              <a:ext cx="52" cy="199"/>
            </a:xfrm>
            <a:custGeom>
              <a:avLst/>
              <a:gdLst>
                <a:gd name="T0" fmla="*/ 4 w 86"/>
                <a:gd name="T1" fmla="*/ 199 h 199"/>
                <a:gd name="T2" fmla="*/ 3 w 86"/>
                <a:gd name="T3" fmla="*/ 84 h 199"/>
                <a:gd name="T4" fmla="*/ 0 w 86"/>
                <a:gd name="T5" fmla="*/ 7 h 199"/>
                <a:gd name="T6" fmla="*/ 10 w 86"/>
                <a:gd name="T7" fmla="*/ 0 h 199"/>
                <a:gd name="T8" fmla="*/ 9 w 86"/>
                <a:gd name="T9" fmla="*/ 78 h 199"/>
                <a:gd name="T10" fmla="*/ 11 w 86"/>
                <a:gd name="T11" fmla="*/ 186 h 199"/>
                <a:gd name="T12" fmla="*/ 4 w 86"/>
                <a:gd name="T13" fmla="*/ 199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199">
                  <a:moveTo>
                    <a:pt x="31" y="199"/>
                  </a:moveTo>
                  <a:lnTo>
                    <a:pt x="23" y="84"/>
                  </a:lnTo>
                  <a:lnTo>
                    <a:pt x="0" y="7"/>
                  </a:lnTo>
                  <a:lnTo>
                    <a:pt x="74" y="0"/>
                  </a:lnTo>
                  <a:lnTo>
                    <a:pt x="68" y="78"/>
                  </a:lnTo>
                  <a:lnTo>
                    <a:pt x="86" y="186"/>
                  </a:lnTo>
                  <a:lnTo>
                    <a:pt x="31" y="19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062" y="2931"/>
              <a:ext cx="1437" cy="326"/>
            </a:xfrm>
            <a:custGeom>
              <a:avLst/>
              <a:gdLst>
                <a:gd name="T0" fmla="*/ 46 w 2721"/>
                <a:gd name="T1" fmla="*/ 105 h 473"/>
                <a:gd name="T2" fmla="*/ 22 w 2721"/>
                <a:gd name="T3" fmla="*/ 97 h 473"/>
                <a:gd name="T4" fmla="*/ 2 w 2721"/>
                <a:gd name="T5" fmla="*/ 45 h 473"/>
                <a:gd name="T6" fmla="*/ 8 w 2721"/>
                <a:gd name="T7" fmla="*/ 19 h 473"/>
                <a:gd name="T8" fmla="*/ 37 w 2721"/>
                <a:gd name="T9" fmla="*/ 9 h 473"/>
                <a:gd name="T10" fmla="*/ 88 w 2721"/>
                <a:gd name="T11" fmla="*/ 1 h 473"/>
                <a:gd name="T12" fmla="*/ 86 w 2721"/>
                <a:gd name="T13" fmla="*/ 13 h 473"/>
                <a:gd name="T14" fmla="*/ 120 w 2721"/>
                <a:gd name="T15" fmla="*/ 6 h 473"/>
                <a:gd name="T16" fmla="*/ 186 w 2721"/>
                <a:gd name="T17" fmla="*/ 12 h 473"/>
                <a:gd name="T18" fmla="*/ 141 w 2721"/>
                <a:gd name="T19" fmla="*/ 33 h 473"/>
                <a:gd name="T20" fmla="*/ 208 w 2721"/>
                <a:gd name="T21" fmla="*/ 48 h 473"/>
                <a:gd name="T22" fmla="*/ 116 w 2721"/>
                <a:gd name="T23" fmla="*/ 47 h 473"/>
                <a:gd name="T24" fmla="*/ 88 w 2721"/>
                <a:gd name="T25" fmla="*/ 71 h 473"/>
                <a:gd name="T26" fmla="*/ 46 w 2721"/>
                <a:gd name="T27" fmla="*/ 103 h 4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21" h="473">
                  <a:moveTo>
                    <a:pt x="592" y="465"/>
                  </a:moveTo>
                  <a:cubicBezTo>
                    <a:pt x="480" y="469"/>
                    <a:pt x="368" y="473"/>
                    <a:pt x="274" y="429"/>
                  </a:cubicBezTo>
                  <a:cubicBezTo>
                    <a:pt x="180" y="385"/>
                    <a:pt x="56" y="258"/>
                    <a:pt x="28" y="201"/>
                  </a:cubicBezTo>
                  <a:cubicBezTo>
                    <a:pt x="0" y="144"/>
                    <a:pt x="30" y="114"/>
                    <a:pt x="106" y="87"/>
                  </a:cubicBezTo>
                  <a:cubicBezTo>
                    <a:pt x="182" y="60"/>
                    <a:pt x="313" y="53"/>
                    <a:pt x="484" y="39"/>
                  </a:cubicBezTo>
                  <a:cubicBezTo>
                    <a:pt x="655" y="25"/>
                    <a:pt x="1029" y="0"/>
                    <a:pt x="1132" y="3"/>
                  </a:cubicBezTo>
                  <a:cubicBezTo>
                    <a:pt x="1235" y="6"/>
                    <a:pt x="1033" y="53"/>
                    <a:pt x="1102" y="57"/>
                  </a:cubicBezTo>
                  <a:cubicBezTo>
                    <a:pt x="1171" y="61"/>
                    <a:pt x="1331" y="28"/>
                    <a:pt x="1546" y="27"/>
                  </a:cubicBezTo>
                  <a:cubicBezTo>
                    <a:pt x="1761" y="26"/>
                    <a:pt x="2348" y="31"/>
                    <a:pt x="2392" y="51"/>
                  </a:cubicBezTo>
                  <a:cubicBezTo>
                    <a:pt x="2436" y="71"/>
                    <a:pt x="1764" y="120"/>
                    <a:pt x="1810" y="147"/>
                  </a:cubicBezTo>
                  <a:cubicBezTo>
                    <a:pt x="1856" y="174"/>
                    <a:pt x="2721" y="203"/>
                    <a:pt x="2668" y="213"/>
                  </a:cubicBezTo>
                  <a:cubicBezTo>
                    <a:pt x="2615" y="223"/>
                    <a:pt x="1748" y="190"/>
                    <a:pt x="1492" y="207"/>
                  </a:cubicBezTo>
                  <a:cubicBezTo>
                    <a:pt x="1236" y="224"/>
                    <a:pt x="1281" y="273"/>
                    <a:pt x="1132" y="315"/>
                  </a:cubicBezTo>
                  <a:cubicBezTo>
                    <a:pt x="983" y="357"/>
                    <a:pt x="709" y="429"/>
                    <a:pt x="598" y="459"/>
                  </a:cubicBezTo>
                </a:path>
              </a:pathLst>
            </a:custGeom>
            <a:gradFill rotWithShape="1">
              <a:gsLst>
                <a:gs pos="0">
                  <a:srgbClr val="ECFAA4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197" y="3041"/>
              <a:ext cx="279" cy="219"/>
            </a:xfrm>
            <a:custGeom>
              <a:avLst/>
              <a:gdLst>
                <a:gd name="T0" fmla="*/ 7 w 624"/>
                <a:gd name="T1" fmla="*/ 0 h 396"/>
                <a:gd name="T2" fmla="*/ 8 w 624"/>
                <a:gd name="T3" fmla="*/ 15 h 396"/>
                <a:gd name="T4" fmla="*/ 0 w 624"/>
                <a:gd name="T5" fmla="*/ 9 h 396"/>
                <a:gd name="T6" fmla="*/ 8 w 624"/>
                <a:gd name="T7" fmla="*/ 19 h 396"/>
                <a:gd name="T8" fmla="*/ 2 w 624"/>
                <a:gd name="T9" fmla="*/ 30 h 396"/>
                <a:gd name="T10" fmla="*/ 9 w 624"/>
                <a:gd name="T11" fmla="*/ 23 h 396"/>
                <a:gd name="T12" fmla="*/ 12 w 624"/>
                <a:gd name="T13" fmla="*/ 37 h 396"/>
                <a:gd name="T14" fmla="*/ 10 w 624"/>
                <a:gd name="T15" fmla="*/ 22 h 396"/>
                <a:gd name="T16" fmla="*/ 25 w 624"/>
                <a:gd name="T17" fmla="*/ 27 h 396"/>
                <a:gd name="T18" fmla="*/ 12 w 624"/>
                <a:gd name="T19" fmla="*/ 17 h 396"/>
                <a:gd name="T20" fmla="*/ 15 w 624"/>
                <a:gd name="T21" fmla="*/ 10 h 396"/>
                <a:gd name="T22" fmla="*/ 11 w 624"/>
                <a:gd name="T23" fmla="*/ 15 h 396"/>
                <a:gd name="T24" fmla="*/ 7 w 624"/>
                <a:gd name="T25" fmla="*/ 0 h 3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24" h="396">
                  <a:moveTo>
                    <a:pt x="168" y="0"/>
                  </a:moveTo>
                  <a:lnTo>
                    <a:pt x="204" y="168"/>
                  </a:lnTo>
                  <a:lnTo>
                    <a:pt x="0" y="102"/>
                  </a:lnTo>
                  <a:lnTo>
                    <a:pt x="198" y="210"/>
                  </a:lnTo>
                  <a:lnTo>
                    <a:pt x="48" y="318"/>
                  </a:lnTo>
                  <a:lnTo>
                    <a:pt x="234" y="240"/>
                  </a:lnTo>
                  <a:lnTo>
                    <a:pt x="288" y="396"/>
                  </a:lnTo>
                  <a:lnTo>
                    <a:pt x="258" y="228"/>
                  </a:lnTo>
                  <a:lnTo>
                    <a:pt x="624" y="288"/>
                  </a:lnTo>
                  <a:lnTo>
                    <a:pt x="294" y="180"/>
                  </a:lnTo>
                  <a:lnTo>
                    <a:pt x="372" y="108"/>
                  </a:lnTo>
                  <a:lnTo>
                    <a:pt x="264" y="16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174" y="3308"/>
              <a:ext cx="278" cy="98"/>
            </a:xfrm>
            <a:custGeom>
              <a:avLst/>
              <a:gdLst>
                <a:gd name="T0" fmla="*/ 20 w 245"/>
                <a:gd name="T1" fmla="*/ 22 h 98"/>
                <a:gd name="T2" fmla="*/ 109 w 245"/>
                <a:gd name="T3" fmla="*/ 55 h 98"/>
                <a:gd name="T4" fmla="*/ 238 w 245"/>
                <a:gd name="T5" fmla="*/ 52 h 98"/>
                <a:gd name="T6" fmla="*/ 389 w 245"/>
                <a:gd name="T7" fmla="*/ 4 h 98"/>
                <a:gd name="T8" fmla="*/ 354 w 245"/>
                <a:gd name="T9" fmla="*/ 28 h 98"/>
                <a:gd name="T10" fmla="*/ 248 w 245"/>
                <a:gd name="T11" fmla="*/ 85 h 98"/>
                <a:gd name="T12" fmla="*/ 75 w 245"/>
                <a:gd name="T13" fmla="*/ 85 h 98"/>
                <a:gd name="T14" fmla="*/ 0 w 245"/>
                <a:gd name="T15" fmla="*/ 4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5" h="98">
                  <a:moveTo>
                    <a:pt x="12" y="22"/>
                  </a:moveTo>
                  <a:cubicBezTo>
                    <a:pt x="28" y="36"/>
                    <a:pt x="44" y="50"/>
                    <a:pt x="66" y="55"/>
                  </a:cubicBezTo>
                  <a:cubicBezTo>
                    <a:pt x="88" y="60"/>
                    <a:pt x="116" y="60"/>
                    <a:pt x="144" y="52"/>
                  </a:cubicBezTo>
                  <a:cubicBezTo>
                    <a:pt x="172" y="44"/>
                    <a:pt x="223" y="8"/>
                    <a:pt x="234" y="4"/>
                  </a:cubicBezTo>
                  <a:cubicBezTo>
                    <a:pt x="245" y="0"/>
                    <a:pt x="227" y="15"/>
                    <a:pt x="213" y="28"/>
                  </a:cubicBezTo>
                  <a:cubicBezTo>
                    <a:pt x="199" y="41"/>
                    <a:pt x="178" y="76"/>
                    <a:pt x="150" y="85"/>
                  </a:cubicBezTo>
                  <a:cubicBezTo>
                    <a:pt x="122" y="94"/>
                    <a:pt x="70" y="98"/>
                    <a:pt x="45" y="85"/>
                  </a:cubicBezTo>
                  <a:cubicBezTo>
                    <a:pt x="20" y="72"/>
                    <a:pt x="10" y="38"/>
                    <a:pt x="0" y="4"/>
                  </a:cubicBezTo>
                </a:path>
              </a:pathLst>
            </a:custGeom>
            <a:solidFill>
              <a:srgbClr val="FFCC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2003" y="3128714"/>
            <a:ext cx="10457597" cy="2283944"/>
          </a:xfrm>
        </p:spPr>
        <p:txBody>
          <a:bodyPr>
            <a:normAutofit fontScale="55000" lnSpcReduction="20000"/>
          </a:bodyPr>
          <a:lstStyle/>
          <a:p>
            <a:r>
              <a:rPr lang="nl-NL" sz="6200" dirty="0"/>
              <a:t/>
            </a:r>
            <a:br>
              <a:rPr lang="nl-NL" sz="6200" dirty="0"/>
            </a:br>
            <a: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  <a:t/>
            </a:r>
            <a:b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</a:br>
            <a: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  <a:t/>
            </a:r>
            <a:b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</a:br>
            <a:endParaRPr lang="en-US" sz="9000" b="1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015" y="3632837"/>
            <a:ext cx="8439760" cy="145036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414" y="2802817"/>
            <a:ext cx="7818054" cy="75236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626" y="591236"/>
            <a:ext cx="216217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2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240" y="110212"/>
            <a:ext cx="6117578" cy="3318788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00" y="3337757"/>
            <a:ext cx="5857875" cy="1076325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8234" y="3429000"/>
            <a:ext cx="4973904" cy="3585617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72234" y="25850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dvOT863180fb"/>
              </a:rPr>
              <a:t>TAHE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4090" y="156784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AdvOT863180fb"/>
              </a:rPr>
              <a:t>Thermoacoustic</a:t>
            </a:r>
            <a:r>
              <a:rPr lang="en-US" sz="2800" dirty="0" smtClean="0">
                <a:solidFill>
                  <a:srgbClr val="000000"/>
                </a:solidFill>
                <a:latin typeface="AdvOT863180fb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dvOT863180fb"/>
              </a:rPr>
              <a:t>heat </a:t>
            </a:r>
            <a:r>
              <a:rPr lang="en-US" sz="2800" dirty="0" smtClean="0">
                <a:solidFill>
                  <a:srgbClr val="000000"/>
                </a:solidFill>
                <a:latin typeface="AdvOT863180fb"/>
              </a:rPr>
              <a:t>engine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751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/>
          <p:cNvSpPr/>
          <p:nvPr/>
        </p:nvSpPr>
        <p:spPr>
          <a:xfrm>
            <a:off x="261256" y="2745861"/>
            <a:ext cx="6699380" cy="6355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59" y="470897"/>
            <a:ext cx="8036492" cy="141454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50" y="2923292"/>
            <a:ext cx="7343457" cy="330043"/>
          </a:xfrm>
          <a:prstGeom prst="rect">
            <a:avLst/>
          </a:prstGeom>
          <a:noFill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0946" y="551921"/>
            <a:ext cx="1581150" cy="2286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3225" y="1413745"/>
            <a:ext cx="1924050" cy="1905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979" y="3987391"/>
            <a:ext cx="3708007" cy="1259323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H="1" flipV="1">
            <a:off x="1315617" y="1306287"/>
            <a:ext cx="82408" cy="1516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ný bublinový popisek 10"/>
          <p:cNvSpPr/>
          <p:nvPr/>
        </p:nvSpPr>
        <p:spPr>
          <a:xfrm>
            <a:off x="1533665" y="1742052"/>
            <a:ext cx="2388637" cy="695853"/>
          </a:xfrm>
          <a:prstGeom prst="wedgeEllipseCallout">
            <a:avLst>
              <a:gd name="adj1" fmla="val 34636"/>
              <a:gd name="adj2" fmla="val -91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Enthalpy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flowing</a:t>
            </a:r>
            <a:r>
              <a:rPr lang="cs-CZ" dirty="0" smtClean="0"/>
              <a:t> fluid</a:t>
            </a:r>
            <a:endParaRPr lang="en-US" dirty="0"/>
          </a:p>
        </p:txBody>
      </p:sp>
      <p:sp>
        <p:nvSpPr>
          <p:cNvPr id="13" name="Oválný bublinový popisek 12"/>
          <p:cNvSpPr/>
          <p:nvPr/>
        </p:nvSpPr>
        <p:spPr>
          <a:xfrm>
            <a:off x="4443134" y="1780761"/>
            <a:ext cx="2844231" cy="702544"/>
          </a:xfrm>
          <a:prstGeom prst="wedgeEllipseCallout">
            <a:avLst>
              <a:gd name="adj1" fmla="val 33624"/>
              <a:gd name="adj2" fmla="val -78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 by </a:t>
            </a:r>
            <a:r>
              <a:rPr lang="cs-CZ" dirty="0" err="1" smtClean="0"/>
              <a:t>conduction</a:t>
            </a:r>
            <a:endParaRPr lang="en-US" dirty="0"/>
          </a:p>
        </p:txBody>
      </p:sp>
      <p:sp>
        <p:nvSpPr>
          <p:cNvPr id="14" name="Oválný bublinový popisek 13"/>
          <p:cNvSpPr/>
          <p:nvPr/>
        </p:nvSpPr>
        <p:spPr>
          <a:xfrm>
            <a:off x="8261759" y="1692503"/>
            <a:ext cx="3293706" cy="879060"/>
          </a:xfrm>
          <a:prstGeom prst="wedgeEllipseCallout">
            <a:avLst>
              <a:gd name="adj1" fmla="val -44062"/>
              <a:gd name="adj2" fmla="val -892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Axial</a:t>
            </a:r>
            <a:r>
              <a:rPr lang="cs-CZ" dirty="0" smtClean="0"/>
              <a:t> </a:t>
            </a:r>
            <a:r>
              <a:rPr lang="cs-CZ" dirty="0" err="1" smtClean="0"/>
              <a:t>Temperature</a:t>
            </a:r>
            <a:r>
              <a:rPr lang="cs-CZ" dirty="0" smtClean="0"/>
              <a:t> gradient in </a:t>
            </a:r>
            <a:r>
              <a:rPr lang="cs-CZ" dirty="0" err="1" smtClean="0"/>
              <a:t>stack</a:t>
            </a:r>
            <a:endParaRPr lang="en-US" dirty="0"/>
          </a:p>
        </p:txBody>
      </p:sp>
      <p:sp>
        <p:nvSpPr>
          <p:cNvPr id="19" name="Oválný bublinový popisek 18"/>
          <p:cNvSpPr/>
          <p:nvPr/>
        </p:nvSpPr>
        <p:spPr>
          <a:xfrm>
            <a:off x="1398025" y="5246714"/>
            <a:ext cx="3045109" cy="605932"/>
          </a:xfrm>
          <a:prstGeom prst="wedgeEllipseCallout">
            <a:avLst>
              <a:gd name="adj1" fmla="val -45652"/>
              <a:gd name="adj2" fmla="val -116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6609" y="5424581"/>
            <a:ext cx="2676525" cy="23812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579" y="5195336"/>
            <a:ext cx="4829565" cy="1598323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1731" y="3416096"/>
            <a:ext cx="6181725" cy="1047750"/>
          </a:xfrm>
          <a:prstGeom prst="rect">
            <a:avLst/>
          </a:prstGeom>
        </p:spPr>
      </p:pic>
      <p:cxnSp>
        <p:nvCxnSpPr>
          <p:cNvPr id="25" name="Přímá spojnice se šipkou 24"/>
          <p:cNvCxnSpPr/>
          <p:nvPr/>
        </p:nvCxnSpPr>
        <p:spPr>
          <a:xfrm flipH="1" flipV="1">
            <a:off x="4581986" y="3381459"/>
            <a:ext cx="904414" cy="860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4581986" y="4357396"/>
            <a:ext cx="6484120" cy="1067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Obrázek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30118" y="4951439"/>
            <a:ext cx="216217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7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02" y="396978"/>
            <a:ext cx="5297163" cy="606404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0275" y="755144"/>
            <a:ext cx="3101554" cy="5799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9162662" y="2183363"/>
                <a:ext cx="2836506" cy="8107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𝐷𝑅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2662" y="2183363"/>
                <a:ext cx="2836506" cy="8107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álný bublinový popisek 14"/>
          <p:cNvSpPr/>
          <p:nvPr/>
        </p:nvSpPr>
        <p:spPr>
          <a:xfrm>
            <a:off x="8742784" y="2873829"/>
            <a:ext cx="1996751" cy="555171"/>
          </a:xfrm>
          <a:prstGeom prst="wedgeEllipseCallout">
            <a:avLst>
              <a:gd name="adj1" fmla="val -50272"/>
              <a:gd name="adj2" fmla="val 6081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Controlled by pressure</a:t>
            </a:r>
            <a:endParaRPr lang="en-US" dirty="0"/>
          </a:p>
        </p:txBody>
      </p:sp>
      <p:sp>
        <p:nvSpPr>
          <p:cNvPr id="18" name="Oválný bublinový popisek 17"/>
          <p:cNvSpPr/>
          <p:nvPr/>
        </p:nvSpPr>
        <p:spPr>
          <a:xfrm>
            <a:off x="8742784" y="3862874"/>
            <a:ext cx="3685592" cy="684557"/>
          </a:xfrm>
          <a:prstGeom prst="wedgeEllipseCallout">
            <a:avLst>
              <a:gd name="adj1" fmla="val -69347"/>
              <a:gd name="adj2" fmla="val -485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Controlled by composition </a:t>
            </a:r>
            <a:r>
              <a:rPr lang="en-US" dirty="0" err="1" smtClean="0"/>
              <a:t>He+Ne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5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72" y="1170135"/>
            <a:ext cx="6008428" cy="451772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5984031" cy="403865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410132" y="4264089"/>
            <a:ext cx="57818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DeltaEC</a:t>
            </a:r>
            <a:r>
              <a:rPr lang="en-US" dirty="0" smtClean="0"/>
              <a:t> is used for optimization of parameters BR (Blockage ratio), DR (drive ratio), f (resonant frequency), p</a:t>
            </a:r>
            <a:r>
              <a:rPr lang="en-US" baseline="-25000" dirty="0" smtClean="0"/>
              <a:t>m</a:t>
            </a:r>
            <a:r>
              <a:rPr lang="en-US" dirty="0" smtClean="0"/>
              <a:t> (mean pressure), </a:t>
            </a:r>
            <a:r>
              <a:rPr lang="en-US" dirty="0" err="1" smtClean="0"/>
              <a:t>loacation</a:t>
            </a:r>
            <a:r>
              <a:rPr lang="en-US" dirty="0" smtClean="0"/>
              <a:t> of stack X…</a:t>
            </a:r>
          </a:p>
          <a:p>
            <a:endParaRPr lang="en-US" dirty="0" smtClean="0"/>
          </a:p>
          <a:p>
            <a:r>
              <a:rPr lang="en-US" dirty="0" smtClean="0"/>
              <a:t>Maximum acoustic power (inner loop Global design </a:t>
            </a:r>
            <a:r>
              <a:rPr lang="en-US" dirty="0" err="1" smtClean="0"/>
              <a:t>params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Minimum of acoustic losses (also material and geometry parameters)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2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1" y="3852721"/>
            <a:ext cx="4317972" cy="248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617" y="4135942"/>
            <a:ext cx="5251719" cy="8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617" y="4703965"/>
            <a:ext cx="5496488" cy="89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522" y="5373347"/>
            <a:ext cx="5011315" cy="79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110617" y="32223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Puzzle: The following equations are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</a:rPr>
              <a:t>Fourier </a:t>
            </a:r>
            <a:r>
              <a:rPr lang="cs-CZ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Kirchhoff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, continuity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</a:rPr>
              <a:t> and </a:t>
            </a:r>
            <a:r>
              <a:rPr lang="cs-CZ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Navier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Stokes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equation. Which is which?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3147803" y="4717657"/>
            <a:ext cx="3115433" cy="358872"/>
          </a:xfrm>
          <a:custGeom>
            <a:avLst/>
            <a:gdLst>
              <a:gd name="connsiteX0" fmla="*/ 3115433 w 3115433"/>
              <a:gd name="connsiteY0" fmla="*/ 0 h 358872"/>
              <a:gd name="connsiteX1" fmla="*/ 857755 w 3115433"/>
              <a:gd name="connsiteY1" fmla="*/ 356050 h 358872"/>
              <a:gd name="connsiteX2" fmla="*/ 0 w 3115433"/>
              <a:gd name="connsiteY2" fmla="*/ 137565 h 35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5433" h="358872">
                <a:moveTo>
                  <a:pt x="3115433" y="0"/>
                </a:moveTo>
                <a:cubicBezTo>
                  <a:pt x="2246213" y="166561"/>
                  <a:pt x="1376994" y="333123"/>
                  <a:pt x="857755" y="356050"/>
                </a:cubicBezTo>
                <a:cubicBezTo>
                  <a:pt x="338516" y="378977"/>
                  <a:pt x="169258" y="258271"/>
                  <a:pt x="0" y="1375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Volný tvar 9"/>
          <p:cNvSpPr/>
          <p:nvPr/>
        </p:nvSpPr>
        <p:spPr>
          <a:xfrm flipV="1">
            <a:off x="3617141" y="3923960"/>
            <a:ext cx="3859901" cy="407091"/>
          </a:xfrm>
          <a:custGeom>
            <a:avLst/>
            <a:gdLst>
              <a:gd name="connsiteX0" fmla="*/ 3115433 w 3115433"/>
              <a:gd name="connsiteY0" fmla="*/ 0 h 358872"/>
              <a:gd name="connsiteX1" fmla="*/ 857755 w 3115433"/>
              <a:gd name="connsiteY1" fmla="*/ 356050 h 358872"/>
              <a:gd name="connsiteX2" fmla="*/ 0 w 3115433"/>
              <a:gd name="connsiteY2" fmla="*/ 137565 h 35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5433" h="358872">
                <a:moveTo>
                  <a:pt x="3115433" y="0"/>
                </a:moveTo>
                <a:cubicBezTo>
                  <a:pt x="2246213" y="166561"/>
                  <a:pt x="1376994" y="333123"/>
                  <a:pt x="857755" y="356050"/>
                </a:cubicBezTo>
                <a:cubicBezTo>
                  <a:pt x="338516" y="378977"/>
                  <a:pt x="169258" y="258271"/>
                  <a:pt x="0" y="1375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7581" y="1183599"/>
            <a:ext cx="6551395" cy="168978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47363" y="754443"/>
            <a:ext cx="6651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Theoretical</a:t>
            </a:r>
            <a:r>
              <a:rPr lang="cs-CZ" dirty="0" smtClean="0"/>
              <a:t> background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DeltaEC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r>
              <a:rPr lang="cs-CZ" dirty="0" smtClean="0"/>
              <a:t> by Nikolaus Rott (</a:t>
            </a:r>
            <a:r>
              <a:rPr lang="cs-CZ" dirty="0" err="1" smtClean="0"/>
              <a:t>Swiss</a:t>
            </a:r>
            <a:r>
              <a:rPr lang="cs-CZ" dirty="0" smtClean="0"/>
              <a:t> </a:t>
            </a:r>
            <a:r>
              <a:rPr lang="cs-CZ" dirty="0" err="1" smtClean="0"/>
              <a:t>Federal</a:t>
            </a:r>
            <a:r>
              <a:rPr lang="cs-CZ" dirty="0" smtClean="0"/>
              <a:t> Institute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Technol</a:t>
            </a:r>
            <a:r>
              <a:rPr lang="cs-CZ" dirty="0" smtClean="0"/>
              <a:t>., </a:t>
            </a:r>
            <a:r>
              <a:rPr lang="cs-CZ" dirty="0" err="1" smtClean="0"/>
              <a:t>Zurich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5547581" y="2338598"/>
            <a:ext cx="6551395" cy="534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25207" y="-1740588"/>
            <a:ext cx="3741589" cy="1070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474" y="-74645"/>
            <a:ext cx="7539391" cy="1944621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3758475" y="1"/>
            <a:ext cx="7688700" cy="1250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ál 1"/>
          <p:cNvSpPr/>
          <p:nvPr/>
        </p:nvSpPr>
        <p:spPr>
          <a:xfrm>
            <a:off x="4175490" y="2014917"/>
            <a:ext cx="2273862" cy="1060056"/>
          </a:xfrm>
          <a:prstGeom prst="ellipse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1292289" y="5463572"/>
                <a:ext cx="3842527" cy="603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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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289" y="5463572"/>
                <a:ext cx="3842527" cy="6031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2887822" y="6195577"/>
                <a:ext cx="1395895" cy="603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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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822" y="6195577"/>
                <a:ext cx="1395895" cy="6031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103328"/>
              </p:ext>
            </p:extLst>
          </p:nvPr>
        </p:nvGraphicFramePr>
        <p:xfrm>
          <a:off x="6254491" y="5885985"/>
          <a:ext cx="14287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7" imgW="901440" imgH="444240" progId="Equation.3">
                  <p:embed/>
                </p:oleObj>
              </mc:Choice>
              <mc:Fallback>
                <p:oleObj name="Rovnice" r:id="rId7" imgW="901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491" y="5885985"/>
                        <a:ext cx="14287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ál 5"/>
          <p:cNvSpPr/>
          <p:nvPr/>
        </p:nvSpPr>
        <p:spPr>
          <a:xfrm>
            <a:off x="6096000" y="5738377"/>
            <a:ext cx="1979094" cy="914400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7441691" y="5219361"/>
            <a:ext cx="474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Critical gradient of stack temperature presented in lecture. Is it consistent with this inequality?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8487134" y="5765161"/>
                <a:ext cx="82304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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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7134" y="5765161"/>
                <a:ext cx="823046" cy="6580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3953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137</Words>
  <Application>Microsoft Office PowerPoint</Application>
  <PresentationFormat>Širokoúhlá obrazovka</PresentationFormat>
  <Paragraphs>20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7" baseType="lpstr">
      <vt:lpstr>AdvOT863180fb</vt:lpstr>
      <vt:lpstr>Arial</vt:lpstr>
      <vt:lpstr>Arial</vt:lpstr>
      <vt:lpstr>Calibri</vt:lpstr>
      <vt:lpstr>Calibri Light</vt:lpstr>
      <vt:lpstr>Cambria Math</vt:lpstr>
      <vt:lpstr>MathPackOne</vt:lpstr>
      <vt:lpstr>Symbol</vt:lpstr>
      <vt:lpstr>Motiv Office</vt:lpstr>
      <vt:lpstr>Editor rovnic 3.0</vt:lpstr>
      <vt:lpstr>HP 2015  RZ2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 2015  RZ1</dc:title>
  <dc:creator>Rudolf Žitný</dc:creator>
  <cp:lastModifiedBy>Rudolf Žitný</cp:lastModifiedBy>
  <cp:revision>42</cp:revision>
  <dcterms:created xsi:type="dcterms:W3CDTF">2015-02-20T12:40:24Z</dcterms:created>
  <dcterms:modified xsi:type="dcterms:W3CDTF">2015-03-03T14:03:37Z</dcterms:modified>
</cp:coreProperties>
</file>