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118" y="102"/>
      </p:cViewPr>
      <p:guideLst>
        <p:guide orient="horz" pos="432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6F8FB-3786-4762-ADFF-9C1B5FF40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42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135FA-D90D-4CE6-AA05-107308A8F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86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EBF69-67E6-41E6-AFC9-D61897DC8E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4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554C7-31C7-41E8-97DB-4789F5938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3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EC250-96DD-49BA-9519-37AA3E12D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2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229C2-CDCE-4C06-A984-73F64C7E7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0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BA361-0B82-4F06-A68A-173FA1F92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84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559D2-2F16-433A-957F-1F82F985A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54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6A707-080E-45D0-896C-40B81BAC3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ED19-D712-49BC-AEE7-78A2BBE447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4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70FF6-5E1C-44EF-85B4-CFE37A37C1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21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20D910-0D72-4837-9346-67C788602D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w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w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1.e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4" Type="http://schemas.openxmlformats.org/officeDocument/2006/relationships/image" Target="../media/image1.wmf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.w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.wmf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875" y="2157413"/>
            <a:ext cx="7772400" cy="1470025"/>
          </a:xfrm>
        </p:spPr>
        <p:txBody>
          <a:bodyPr anchor="ctr"/>
          <a:lstStyle/>
          <a:p>
            <a:r>
              <a:rPr lang="en-US" altLang="en-US" sz="7200" b="1">
                <a:solidFill>
                  <a:schemeClr val="bg1"/>
                </a:solidFill>
              </a:rPr>
              <a:t>Rheo</a:t>
            </a:r>
            <a:r>
              <a:rPr lang="en-US" altLang="en-US" sz="7200" b="1"/>
              <a:t> meter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2813" y="3922713"/>
            <a:ext cx="4421187" cy="20542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Software reometru pro geometrii </a:t>
            </a:r>
            <a:r>
              <a:rPr lang="cs-CZ" altLang="en-US" sz="1800"/>
              <a:t>štěrbiny</a:t>
            </a:r>
          </a:p>
          <a:p>
            <a:pPr>
              <a:lnSpc>
                <a:spcPct val="80000"/>
              </a:lnSpc>
            </a:pPr>
            <a:endParaRPr lang="cs-CZ" altLang="en-US" sz="1800"/>
          </a:p>
          <a:p>
            <a:pPr>
              <a:lnSpc>
                <a:spcPct val="80000"/>
              </a:lnSpc>
            </a:pPr>
            <a:endParaRPr lang="cs-CZ" altLang="en-US" sz="1800"/>
          </a:p>
          <a:p>
            <a:pPr>
              <a:lnSpc>
                <a:spcPct val="80000"/>
              </a:lnSpc>
            </a:pPr>
            <a:endParaRPr lang="cs-CZ" altLang="en-US" sz="1800"/>
          </a:p>
          <a:p>
            <a:pPr>
              <a:lnSpc>
                <a:spcPct val="80000"/>
              </a:lnSpc>
            </a:pPr>
            <a:endParaRPr lang="cs-CZ" altLang="en-US" sz="1800"/>
          </a:p>
          <a:p>
            <a:pPr>
              <a:lnSpc>
                <a:spcPct val="80000"/>
              </a:lnSpc>
            </a:pPr>
            <a:r>
              <a:rPr lang="cs-CZ" altLang="en-US" sz="1800"/>
              <a:t>Žitný prezentace</a:t>
            </a:r>
            <a:r>
              <a:rPr lang="en-US" altLang="en-US" sz="1800"/>
              <a:t> BIO 30.10.2013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60950" y="6373813"/>
            <a:ext cx="3630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SHG Hadraba FÚ AV</a:t>
            </a:r>
            <a:endParaRPr lang="en-US" altLang="en-US"/>
          </a:p>
        </p:txBody>
      </p:sp>
      <p:sp>
        <p:nvSpPr>
          <p:cNvPr id="6" name="TextovéPole 5"/>
          <p:cNvSpPr txBox="1"/>
          <p:nvPr/>
        </p:nvSpPr>
        <p:spPr>
          <a:xfrm>
            <a:off x="-397" y="-35025"/>
            <a:ext cx="1285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RZ2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Výsledky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274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graphicFrame>
        <p:nvGraphicFramePr>
          <p:cNvPr id="15007" name="Group 671"/>
          <p:cNvGraphicFramePr>
            <a:graphicFrameLocks noGrp="1"/>
          </p:cNvGraphicFramePr>
          <p:nvPr/>
        </p:nvGraphicFramePr>
        <p:xfrm>
          <a:off x="223838" y="625475"/>
          <a:ext cx="8753475" cy="5948370"/>
        </p:xfrm>
        <a:graphic>
          <a:graphicData uri="http://schemas.openxmlformats.org/drawingml/2006/table">
            <a:tbl>
              <a:tblPr/>
              <a:tblGrid>
                <a:gridCol w="1157287"/>
                <a:gridCol w="1230313"/>
                <a:gridCol w="1050925"/>
                <a:gridCol w="1060450"/>
                <a:gridCol w="1063625"/>
                <a:gridCol w="1062037"/>
                <a:gridCol w="1069975"/>
                <a:gridCol w="1058863"/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vzorek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Gamma[1/s]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[-]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[Pa.s</a:t>
                      </a:r>
                      <a:r>
                        <a:rPr kumimoji="0" lang="en-US" alt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kumimoji="0" lang="cs-CZ" altLang="en-US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y </a:t>
                      </a: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[Pa]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en-US" altLang="en-US" sz="1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-0.008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0.006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3e-5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mw=32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730-5330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1000-5530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P2-filt kvadrat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675-5150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mw=16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663-4500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644-4460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0.15 6e-4 1e-4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560-5630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630-4000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1.7e-4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009" name="Text Box 673"/>
          <p:cNvSpPr txBox="1">
            <a:spLocks noChangeArrowheads="1"/>
          </p:cNvSpPr>
          <p:nvPr/>
        </p:nvSpPr>
        <p:spPr bwMode="auto">
          <a:xfrm>
            <a:off x="368300" y="5554663"/>
            <a:ext cx="8391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n=2.998e-001  K=4.967414e+002  Tauy=    0  sigma(relative)=8.09680e-002</a:t>
            </a:r>
          </a:p>
          <a:p>
            <a:r>
              <a:rPr lang="en-US" altLang="en-US"/>
              <a:t>Gammax=4.081e+003  Gammin=6.308e+002 Taumax=6.870e+003   Omega=3.000000e-005</a:t>
            </a:r>
          </a:p>
          <a:p>
            <a:r>
              <a:rPr lang="en-US" altLang="en-US"/>
              <a:t>m=8.510e-001  Ke=8.255716e+001    sigma(relative)=1.466e-001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3" name="Vývojový diagram: postup 15022"/>
          <p:cNvSpPr/>
          <p:nvPr/>
        </p:nvSpPr>
        <p:spPr>
          <a:xfrm>
            <a:off x="1047918" y="4877291"/>
            <a:ext cx="2346690" cy="10029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Optim</a:t>
            </a:r>
            <a:r>
              <a:rPr lang="cs-CZ" sz="1200" dirty="0" err="1" smtClean="0">
                <a:solidFill>
                  <a:schemeClr val="tx1"/>
                </a:solidFill>
              </a:rPr>
              <a:t>ální</a:t>
            </a:r>
            <a:r>
              <a:rPr lang="cs-CZ" sz="1200" dirty="0" smtClean="0">
                <a:solidFill>
                  <a:schemeClr val="tx1"/>
                </a:solidFill>
              </a:rPr>
              <a:t> mez toku ze 3 bodů tabulky (minimum paraboly). Pokud není v tabulce lokální minimum uvažuje se nulová mez toku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Vývojový diagram: postup 6"/>
          <p:cNvSpPr/>
          <p:nvPr/>
        </p:nvSpPr>
        <p:spPr>
          <a:xfrm>
            <a:off x="1092425" y="3368770"/>
            <a:ext cx="2184849" cy="2989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 dirty="0" smtClean="0">
                <a:solidFill>
                  <a:schemeClr val="bg1"/>
                </a:solidFill>
              </a:rPr>
              <a:t>Software reom1.m  </a:t>
            </a:r>
            <a:r>
              <a:rPr lang="en-US" altLang="en-US" b="1" dirty="0" smtClean="0">
                <a:solidFill>
                  <a:schemeClr val="bg1"/>
                </a:solidFill>
              </a:rPr>
              <a:t>(</a:t>
            </a:r>
            <a:r>
              <a:rPr lang="en-US" altLang="en-US" b="1" dirty="0" err="1" smtClean="0">
                <a:solidFill>
                  <a:schemeClr val="bg1"/>
                </a:solidFill>
              </a:rPr>
              <a:t>vol</a:t>
            </a:r>
            <a:r>
              <a:rPr lang="cs-CZ" altLang="en-US" b="1" dirty="0" smtClean="0">
                <a:solidFill>
                  <a:schemeClr val="bg1"/>
                </a:solidFill>
              </a:rPr>
              <a:t>á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funkci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cs-CZ" altLang="en-US" b="1" dirty="0" smtClean="0">
                <a:solidFill>
                  <a:schemeClr val="bg1"/>
                </a:solidFill>
              </a:rPr>
              <a:t>regomega1)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" name="Vývojový diagram: štítek 1"/>
          <p:cNvSpPr/>
          <p:nvPr/>
        </p:nvSpPr>
        <p:spPr>
          <a:xfrm>
            <a:off x="1092425" y="882033"/>
            <a:ext cx="2184849" cy="42887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Čtení dat p1…p5 h (typicky 100000 časových kroků)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Vývojový diagram: předdefinovaný postup 2"/>
          <p:cNvSpPr/>
          <p:nvPr/>
        </p:nvSpPr>
        <p:spPr>
          <a:xfrm>
            <a:off x="1092425" y="1537403"/>
            <a:ext cx="2184849" cy="43697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Mediánová filtrace (32okno)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Vývojový diagram: postup 3"/>
          <p:cNvSpPr/>
          <p:nvPr/>
        </p:nvSpPr>
        <p:spPr>
          <a:xfrm>
            <a:off x="1092425" y="2148518"/>
            <a:ext cx="2184849" cy="5421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Časové derivace posuvu a tlaků + filtrace </a:t>
            </a:r>
            <a:r>
              <a:rPr lang="cs-CZ" sz="1200" dirty="0" err="1" smtClean="0">
                <a:solidFill>
                  <a:schemeClr val="tx1"/>
                </a:solidFill>
              </a:rPr>
              <a:t>Sawitzki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r>
              <a:rPr lang="cs-CZ" sz="1200" dirty="0" err="1" smtClean="0">
                <a:solidFill>
                  <a:schemeClr val="tx1"/>
                </a:solidFill>
              </a:rPr>
              <a:t>Golay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Vývojový diagram: ukončení 4"/>
          <p:cNvSpPr/>
          <p:nvPr/>
        </p:nvSpPr>
        <p:spPr>
          <a:xfrm>
            <a:off x="1488072" y="2904260"/>
            <a:ext cx="1391830" cy="2509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I=1,2,…,</a:t>
            </a:r>
            <a:r>
              <a:rPr lang="cs-CZ" sz="1200" dirty="0" err="1" smtClean="0">
                <a:solidFill>
                  <a:schemeClr val="tx1"/>
                </a:solidFill>
              </a:rPr>
              <a:t>ntau</a:t>
            </a:r>
            <a:endParaRPr lang="en-US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092425" y="3368770"/>
                <a:ext cx="1787477" cy="199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𝑦𝑖</m:t>
                          </m:r>
                        </m:sub>
                      </m:sSub>
                      <m:r>
                        <a:rPr lang="cs-CZ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</m:t>
                          </m:r>
                          <m:r>
                            <a:rPr 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cs-CZ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−1)/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𝑛𝑡𝑎𝑢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425" y="3368770"/>
                <a:ext cx="1787477" cy="199285"/>
              </a:xfrm>
              <a:prstGeom prst="rect">
                <a:avLst/>
              </a:prstGeom>
              <a:blipFill rotWithShape="0">
                <a:blip r:embed="rId4"/>
                <a:stretch>
                  <a:fillRect l="-341" t="-3125" r="-68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Vývojový diagram: předdefinovaný postup 7"/>
              <p:cNvSpPr/>
              <p:nvPr/>
            </p:nvSpPr>
            <p:spPr>
              <a:xfrm>
                <a:off x="1047918" y="3781630"/>
                <a:ext cx="2346690" cy="493614"/>
              </a:xfrm>
              <a:prstGeom prst="flowChartPredefined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Regomega1 (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n,K,n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e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,K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e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a </a:t>
                </a:r>
                <a:r>
                  <a:rPr lang="en-US" sz="1200" dirty="0" err="1" smtClean="0">
                    <a:solidFill>
                      <a:schemeClr val="tx1"/>
                    </a:solidFill>
                  </a:rPr>
                  <a:t>odchylka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1200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Vývojový diagram: předdefinovaný postu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18" y="3781630"/>
                <a:ext cx="2346690" cy="493614"/>
              </a:xfrm>
              <a:prstGeom prst="flowChartPredefinedProcess">
                <a:avLst/>
              </a:prstGeom>
              <a:blipFill rotWithShape="0">
                <a:blip r:embed="rId5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Vývojový diagram: ukončení 13"/>
          <p:cNvSpPr/>
          <p:nvPr/>
        </p:nvSpPr>
        <p:spPr>
          <a:xfrm>
            <a:off x="1488072" y="4459100"/>
            <a:ext cx="1391830" cy="25093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I=1,2,…,</a:t>
            </a:r>
            <a:r>
              <a:rPr lang="cs-CZ" sz="1200" dirty="0" err="1" smtClean="0">
                <a:solidFill>
                  <a:schemeClr val="tx1"/>
                </a:solidFill>
              </a:rPr>
              <a:t>ntau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Pravoúhlá spojnice 11"/>
          <p:cNvCxnSpPr/>
          <p:nvPr/>
        </p:nvCxnSpPr>
        <p:spPr>
          <a:xfrm rot="10800000">
            <a:off x="538862" y="3029727"/>
            <a:ext cx="943559" cy="15548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5" idx="1"/>
          </p:cNvCxnSpPr>
          <p:nvPr/>
        </p:nvCxnSpPr>
        <p:spPr>
          <a:xfrm>
            <a:off x="538862" y="3029727"/>
            <a:ext cx="9492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21" name="Skupina 15020"/>
          <p:cNvGrpSpPr/>
          <p:nvPr/>
        </p:nvGrpSpPr>
        <p:grpSpPr>
          <a:xfrm>
            <a:off x="3428125" y="4786868"/>
            <a:ext cx="2287749" cy="1360742"/>
            <a:chOff x="4477349" y="1723825"/>
            <a:chExt cx="2287749" cy="1360742"/>
          </a:xfrm>
        </p:grpSpPr>
        <p:sp>
          <p:nvSpPr>
            <p:cNvPr id="22" name="Ovál 21"/>
            <p:cNvSpPr/>
            <p:nvPr/>
          </p:nvSpPr>
          <p:spPr>
            <a:xfrm rot="20531905">
              <a:off x="5031221" y="2534797"/>
              <a:ext cx="805157" cy="3147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Přímá spojnice se šipkou 16"/>
            <p:cNvCxnSpPr/>
            <p:nvPr/>
          </p:nvCxnSpPr>
          <p:spPr>
            <a:xfrm>
              <a:off x="4685288" y="2904260"/>
              <a:ext cx="1747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 flipH="1" flipV="1">
              <a:off x="4669104" y="1755888"/>
              <a:ext cx="16184" cy="11483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ál 19"/>
            <p:cNvSpPr/>
            <p:nvPr/>
          </p:nvSpPr>
          <p:spPr>
            <a:xfrm>
              <a:off x="4658988" y="2468071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ál 25"/>
            <p:cNvSpPr/>
            <p:nvPr/>
          </p:nvSpPr>
          <p:spPr>
            <a:xfrm>
              <a:off x="4867358" y="2637614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ál 26"/>
            <p:cNvSpPr/>
            <p:nvPr/>
          </p:nvSpPr>
          <p:spPr>
            <a:xfrm>
              <a:off x="5142488" y="2726151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ál 27"/>
            <p:cNvSpPr/>
            <p:nvPr/>
          </p:nvSpPr>
          <p:spPr>
            <a:xfrm>
              <a:off x="5433801" y="2734243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ál 28"/>
            <p:cNvSpPr/>
            <p:nvPr/>
          </p:nvSpPr>
          <p:spPr>
            <a:xfrm>
              <a:off x="5648239" y="2580970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ál 29"/>
            <p:cNvSpPr/>
            <p:nvPr/>
          </p:nvSpPr>
          <p:spPr>
            <a:xfrm>
              <a:off x="5822219" y="2273430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ál 30"/>
            <p:cNvSpPr/>
            <p:nvPr/>
          </p:nvSpPr>
          <p:spPr>
            <a:xfrm>
              <a:off x="6083186" y="1945395"/>
              <a:ext cx="52599" cy="4855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blouk 22"/>
            <p:cNvSpPr/>
            <p:nvPr/>
          </p:nvSpPr>
          <p:spPr>
            <a:xfrm rot="289161" flipV="1">
              <a:off x="4871128" y="2365516"/>
              <a:ext cx="787751" cy="405915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11" name="Přímá spojnice 15010"/>
            <p:cNvCxnSpPr/>
            <p:nvPr/>
          </p:nvCxnSpPr>
          <p:spPr>
            <a:xfrm>
              <a:off x="6109485" y="1861168"/>
              <a:ext cx="0" cy="1043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13" name="Přímá spojnice 15012"/>
            <p:cNvCxnSpPr/>
            <p:nvPr/>
          </p:nvCxnSpPr>
          <p:spPr>
            <a:xfrm flipH="1">
              <a:off x="5394198" y="2394991"/>
              <a:ext cx="5561" cy="58235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15" name="TextovéPole 15014"/>
                <p:cNvSpPr txBox="1"/>
                <p:nvPr/>
              </p:nvSpPr>
              <p:spPr>
                <a:xfrm>
                  <a:off x="4477349" y="2904260"/>
                  <a:ext cx="451727" cy="166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015" name="TextovéPole 150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349" y="2904260"/>
                  <a:ext cx="451727" cy="16607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703" r="-6757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ovéPole 43"/>
                <p:cNvSpPr txBox="1"/>
                <p:nvPr/>
              </p:nvSpPr>
              <p:spPr>
                <a:xfrm>
                  <a:off x="5599523" y="2918496"/>
                  <a:ext cx="1165575" cy="166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𝑦𝑛𝑡𝑎𝑢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=0.6</m:t>
                        </m:r>
                        <m:sSub>
                          <m:sSub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𝑤𝑎𝑙𝑙𝑚𝑖𝑛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4" name="TextovéPole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23" y="2918496"/>
                  <a:ext cx="1165575" cy="16607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21" b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16" name="TextovéPole 15015"/>
                <p:cNvSpPr txBox="1"/>
                <p:nvPr/>
              </p:nvSpPr>
              <p:spPr>
                <a:xfrm>
                  <a:off x="4687659" y="1723825"/>
                  <a:ext cx="1965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016" name="TextovéPole 150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7659" y="1723825"/>
                  <a:ext cx="196592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8125" r="-21875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024" name="Rectangle 2"/>
          <p:cNvSpPr>
            <a:spLocks noChangeArrowheads="1"/>
          </p:cNvSpPr>
          <p:nvPr/>
        </p:nvSpPr>
        <p:spPr bwMode="auto">
          <a:xfrm>
            <a:off x="3879852" y="3637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025" name="Objekt 15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11136"/>
              </p:ext>
            </p:extLst>
          </p:nvPr>
        </p:nvGraphicFramePr>
        <p:xfrm>
          <a:off x="826390" y="5971124"/>
          <a:ext cx="2524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9" imgW="2527300" imgH="457200" progId="Equation.DSMT4">
                  <p:embed/>
                </p:oleObj>
              </mc:Choice>
              <mc:Fallback>
                <p:oleObj r:id="rId9" imgW="25273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390" y="5971124"/>
                        <a:ext cx="25241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26" name="TextovéPole 15025"/>
          <p:cNvSpPr txBox="1"/>
          <p:nvPr/>
        </p:nvSpPr>
        <p:spPr>
          <a:xfrm>
            <a:off x="3736731" y="3468412"/>
            <a:ext cx="370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Směrodatná odchylka smykových napětí na stěně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27" name="TextovéPole 15026"/>
              <p:cNvSpPr txBox="1"/>
              <p:nvPr/>
            </p:nvSpPr>
            <p:spPr>
              <a:xfrm>
                <a:off x="5259224" y="3930835"/>
                <a:ext cx="2786980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𝑤𝑚𝑜𝑑𝑒𝑙𝑖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𝑤𝑖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𝑤𝑚𝑜𝑑𝑒𝑙𝑖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027" name="TextovéPole 15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224" y="3930835"/>
                <a:ext cx="2786980" cy="1077603"/>
              </a:xfrm>
              <a:prstGeom prst="rect">
                <a:avLst/>
              </a:prstGeom>
              <a:blipFill rotWithShape="0">
                <a:blip r:embed="rId11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5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 dirty="0" smtClean="0">
                <a:solidFill>
                  <a:schemeClr val="bg1"/>
                </a:solidFill>
              </a:rPr>
              <a:t>Software  regomega1.m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5024" name="Rectangle 2"/>
          <p:cNvSpPr>
            <a:spLocks noChangeArrowheads="1"/>
          </p:cNvSpPr>
          <p:nvPr/>
        </p:nvSpPr>
        <p:spPr bwMode="auto">
          <a:xfrm>
            <a:off x="3879852" y="36376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Vývojový diagram: ukončení 8"/>
          <p:cNvSpPr/>
          <p:nvPr/>
        </p:nvSpPr>
        <p:spPr>
          <a:xfrm>
            <a:off x="728285" y="745511"/>
            <a:ext cx="2977869" cy="2851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Iterace indexu toku při nenulovém </a:t>
            </a:r>
            <a:r>
              <a:rPr lang="cs-CZ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</a:t>
            </a:r>
            <a:r>
              <a:rPr lang="cs-CZ" sz="120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y</a:t>
            </a:r>
            <a:r>
              <a:rPr lang="cs-CZ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49069" y="17045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344027"/>
              </p:ext>
            </p:extLst>
          </p:nvPr>
        </p:nvGraphicFramePr>
        <p:xfrm>
          <a:off x="687824" y="1534767"/>
          <a:ext cx="46291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r:id="rId4" imgW="4635500" imgH="850900" progId="Equation.DSMT4">
                  <p:embed/>
                </p:oleObj>
              </mc:Choice>
              <mc:Fallback>
                <p:oleObj r:id="rId4" imgW="4635500" imgH="85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24" y="1534767"/>
                        <a:ext cx="4629150" cy="8477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Vývojový diagram: postup 12"/>
          <p:cNvSpPr/>
          <p:nvPr/>
        </p:nvSpPr>
        <p:spPr>
          <a:xfrm>
            <a:off x="614996" y="2357755"/>
            <a:ext cx="3091158" cy="3646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Průtok z levé strany rovnice bilance hmoty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7824" y="30522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5825"/>
              </p:ext>
            </p:extLst>
          </p:nvPr>
        </p:nvGraphicFramePr>
        <p:xfrm>
          <a:off x="720193" y="2770087"/>
          <a:ext cx="52006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r:id="rId6" imgW="5207000" imgH="825500" progId="Equation.DSMT4">
                  <p:embed/>
                </p:oleObj>
              </mc:Choice>
              <mc:Fallback>
                <p:oleObj r:id="rId6" imgW="5207000" imgH="825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193" y="2770087"/>
                        <a:ext cx="5200650" cy="8191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Vývojový diagram: postup 41"/>
          <p:cNvSpPr/>
          <p:nvPr/>
        </p:nvSpPr>
        <p:spPr>
          <a:xfrm>
            <a:off x="614996" y="3570882"/>
            <a:ext cx="3091158" cy="3646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Konzistenční proměnná </a:t>
            </a:r>
            <a:r>
              <a:rPr lang="cs-CZ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 z průtoku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5255" y="3988379"/>
            <a:ext cx="995320" cy="532528"/>
          </a:xfrm>
          <a:prstGeom prst="rect">
            <a:avLst/>
          </a:prstGeom>
        </p:spPr>
      </p:pic>
      <p:sp>
        <p:nvSpPr>
          <p:cNvPr id="45" name="Vývojový diagram: postup 44"/>
          <p:cNvSpPr/>
          <p:nvPr/>
        </p:nvSpPr>
        <p:spPr>
          <a:xfrm>
            <a:off x="614996" y="4520907"/>
            <a:ext cx="3091158" cy="3646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Smykové napětí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7824" y="5445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66925"/>
              </p:ext>
            </p:extLst>
          </p:nvPr>
        </p:nvGraphicFramePr>
        <p:xfrm>
          <a:off x="704009" y="4961847"/>
          <a:ext cx="38195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9" imgW="3822700" imgH="622300" progId="Equation.DSMT4">
                  <p:embed/>
                </p:oleObj>
              </mc:Choice>
              <mc:Fallback>
                <p:oleObj r:id="rId9" imgW="3822700" imgH="622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009" y="4961847"/>
                        <a:ext cx="3819525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Vývojový diagram: postup 46"/>
          <p:cNvSpPr/>
          <p:nvPr/>
        </p:nvSpPr>
        <p:spPr>
          <a:xfrm>
            <a:off x="614996" y="5580972"/>
            <a:ext cx="3091158" cy="36467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Logaritmické transformace </a:t>
            </a:r>
            <a:r>
              <a:rPr lang="cs-CZ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,</a:t>
            </a:r>
            <a:r>
              <a:rPr lang="cs-CZ" sz="1200" baseline="-25000" dirty="0" smtClean="0">
                <a:solidFill>
                  <a:schemeClr val="tx1"/>
                </a:solidFill>
                <a:sym typeface="Symbol" panose="05050102010706020507" pitchFamily="18" charset="2"/>
              </a:rPr>
              <a:t>w </a:t>
            </a:r>
            <a:r>
              <a:rPr lang="cs-CZ" sz="1200" dirty="0" smtClean="0">
                <a:solidFill>
                  <a:schemeClr val="tx1"/>
                </a:solidFill>
                <a:sym typeface="Symbol" panose="05050102010706020507" pitchFamily="18" charset="2"/>
              </a:rPr>
              <a:t>s korekcí na HB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Vývojový diagram: ukončení 47"/>
          <p:cNvSpPr/>
          <p:nvPr/>
        </p:nvSpPr>
        <p:spPr>
          <a:xfrm>
            <a:off x="1293379" y="1191955"/>
            <a:ext cx="1466005" cy="2851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Datové body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Vývojový diagram: ukončení 48"/>
          <p:cNvSpPr/>
          <p:nvPr/>
        </p:nvSpPr>
        <p:spPr>
          <a:xfrm>
            <a:off x="1293378" y="6186657"/>
            <a:ext cx="1466005" cy="28512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343" name="Pravoúhlá spojnice 14342"/>
          <p:cNvCxnSpPr/>
          <p:nvPr/>
        </p:nvCxnSpPr>
        <p:spPr>
          <a:xfrm>
            <a:off x="445062" y="6329220"/>
            <a:ext cx="848316" cy="32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6" name="Přímá spojnice 14345"/>
          <p:cNvCxnSpPr/>
          <p:nvPr/>
        </p:nvCxnSpPr>
        <p:spPr>
          <a:xfrm flipV="1">
            <a:off x="445062" y="1334518"/>
            <a:ext cx="0" cy="4994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8" name="Přímá spojnice se šipkou 14347"/>
          <p:cNvCxnSpPr>
            <a:endCxn id="48" idx="1"/>
          </p:cNvCxnSpPr>
          <p:nvPr/>
        </p:nvCxnSpPr>
        <p:spPr>
          <a:xfrm>
            <a:off x="445062" y="1334518"/>
            <a:ext cx="8483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155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Experiment (vytlačovací reometr)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pic>
        <p:nvPicPr>
          <p:cNvPr id="3101" name="obrázek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9" t="-537" r="-13129" b="-537"/>
          <a:stretch>
            <a:fillRect/>
          </a:stretch>
        </p:blipFill>
        <p:spPr bwMode="auto">
          <a:xfrm>
            <a:off x="1479550" y="896938"/>
            <a:ext cx="8237538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-471" r="-452" b="-471"/>
          <a:stretch>
            <a:fillRect/>
          </a:stretch>
        </p:blipFill>
        <p:spPr bwMode="auto">
          <a:xfrm>
            <a:off x="0" y="1230313"/>
            <a:ext cx="2514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Obrázek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8975"/>
            <a:ext cx="9144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Experiment (vytlačovací reometr)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8200" name="Oválný popisek 103"/>
          <p:cNvSpPr>
            <a:spLocks noChangeArrowheads="1"/>
          </p:cNvSpPr>
          <p:nvPr/>
        </p:nvSpPr>
        <p:spPr bwMode="auto">
          <a:xfrm>
            <a:off x="5895975" y="1725613"/>
            <a:ext cx="1371600" cy="933450"/>
          </a:xfrm>
          <a:prstGeom prst="wedgeEllipseCallout">
            <a:avLst>
              <a:gd name="adj1" fmla="val -44722"/>
              <a:gd name="adj2" fmla="val 5503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1000">
                <a:latin typeface="Times New Roman" panose="02020603050405020304" pitchFamily="18" charset="0"/>
              </a:rPr>
              <a:t>Tenzometrická souprava DEWETRON</a:t>
            </a:r>
          </a:p>
          <a:p>
            <a:pPr algn="ctr"/>
            <a:r>
              <a:rPr lang="cs-CZ" altLang="en-US" sz="1000">
                <a:latin typeface="Times New Roman" panose="02020603050405020304" pitchFamily="18" charset="0"/>
              </a:rPr>
              <a:t>+ PC</a:t>
            </a:r>
            <a:endParaRPr lang="en-US" altLang="en-US"/>
          </a:p>
        </p:txBody>
      </p:sp>
      <p:sp>
        <p:nvSpPr>
          <p:cNvPr id="8201" name="Oválný popisek 105"/>
          <p:cNvSpPr>
            <a:spLocks noChangeArrowheads="1"/>
          </p:cNvSpPr>
          <p:nvPr/>
        </p:nvSpPr>
        <p:spPr bwMode="auto">
          <a:xfrm>
            <a:off x="300038" y="2324100"/>
            <a:ext cx="1765300" cy="1028700"/>
          </a:xfrm>
          <a:prstGeom prst="wedgeEllipseCallout">
            <a:avLst>
              <a:gd name="adj1" fmla="val -8847"/>
              <a:gd name="adj2" fmla="val 1245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1000">
                <a:latin typeface="Times New Roman" panose="02020603050405020304" pitchFamily="18" charset="0"/>
              </a:rPr>
              <a:t>Měřící část - mezikruží, 5x tenzometrický snímač</a:t>
            </a:r>
            <a:endParaRPr lang="en-US" altLang="en-US"/>
          </a:p>
        </p:txBody>
      </p:sp>
      <p:sp>
        <p:nvSpPr>
          <p:cNvPr id="8202" name="Oválný popisek 106"/>
          <p:cNvSpPr>
            <a:spLocks noChangeArrowheads="1"/>
          </p:cNvSpPr>
          <p:nvPr/>
        </p:nvSpPr>
        <p:spPr bwMode="auto">
          <a:xfrm>
            <a:off x="7224713" y="5241925"/>
            <a:ext cx="1155700" cy="539750"/>
          </a:xfrm>
          <a:prstGeom prst="wedgeEllipseCallout">
            <a:avLst>
              <a:gd name="adj1" fmla="val 2417"/>
              <a:gd name="adj2" fmla="val -848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 altLang="en-US" sz="1000">
                <a:latin typeface="Times New Roman" panose="02020603050405020304" pitchFamily="18" charset="0"/>
              </a:rPr>
              <a:t>Ovládání reometru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Herschley Bulkley (Generalised Newtonian Fluid)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2743200" y="2492375"/>
            <a:ext cx="2219325" cy="895350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Rectangle 66"/>
          <p:cNvSpPr>
            <a:spLocks noChangeArrowheads="1"/>
          </p:cNvSpPr>
          <p:nvPr/>
        </p:nvSpPr>
        <p:spPr bwMode="auto">
          <a:xfrm>
            <a:off x="2751138" y="2730500"/>
            <a:ext cx="2211387" cy="4048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930275" y="2930525"/>
            <a:ext cx="42878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 flipV="1">
            <a:off x="5095875" y="2497138"/>
            <a:ext cx="0" cy="439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 flipV="1">
            <a:off x="4716463" y="2725738"/>
            <a:ext cx="0" cy="198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4435475" y="2411413"/>
            <a:ext cx="5349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4116388" y="2338388"/>
            <a:ext cx="860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 flipV="1">
            <a:off x="4959350" y="1887538"/>
            <a:ext cx="0" cy="604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>
            <a:off x="2781300" y="1912938"/>
            <a:ext cx="218757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3811588" y="2246313"/>
            <a:ext cx="115093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>
            <a:off x="3536950" y="2160588"/>
            <a:ext cx="14255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3248025" y="2074863"/>
            <a:ext cx="17065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3248025" y="2028825"/>
            <a:ext cx="1588" cy="473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3189288" y="2435225"/>
            <a:ext cx="104775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Rectangle 79"/>
          <p:cNvSpPr>
            <a:spLocks noChangeArrowheads="1"/>
          </p:cNvSpPr>
          <p:nvPr/>
        </p:nvSpPr>
        <p:spPr bwMode="auto">
          <a:xfrm>
            <a:off x="3494088" y="2435225"/>
            <a:ext cx="101600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Rectangle 80"/>
          <p:cNvSpPr>
            <a:spLocks noChangeArrowheads="1"/>
          </p:cNvSpPr>
          <p:nvPr/>
        </p:nvSpPr>
        <p:spPr bwMode="auto">
          <a:xfrm>
            <a:off x="3783013" y="2428875"/>
            <a:ext cx="104775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Rectangle 81"/>
          <p:cNvSpPr>
            <a:spLocks noChangeArrowheads="1"/>
          </p:cNvSpPr>
          <p:nvPr/>
        </p:nvSpPr>
        <p:spPr bwMode="auto">
          <a:xfrm>
            <a:off x="4087813" y="2428875"/>
            <a:ext cx="101600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Rectangle 82"/>
          <p:cNvSpPr>
            <a:spLocks noChangeArrowheads="1"/>
          </p:cNvSpPr>
          <p:nvPr/>
        </p:nvSpPr>
        <p:spPr bwMode="auto">
          <a:xfrm>
            <a:off x="4391025" y="2428875"/>
            <a:ext cx="103188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3527425" y="2143125"/>
            <a:ext cx="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>
            <a:off x="3830638" y="2246313"/>
            <a:ext cx="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>
            <a:off x="4121150" y="2332038"/>
            <a:ext cx="79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3767138" y="1817688"/>
            <a:ext cx="177800" cy="227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L</a:t>
            </a:r>
            <a:endParaRPr lang="en-US" altLang="en-US"/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5043488" y="2651125"/>
            <a:ext cx="303212" cy="25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R</a:t>
            </a:r>
            <a:endParaRPr lang="en-US" altLang="en-US"/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4424363" y="2794000"/>
            <a:ext cx="269875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cs-CZ" altLang="en-US" sz="1200">
                <a:latin typeface="Times New Roman" panose="02020603050405020304" pitchFamily="18" charset="0"/>
              </a:rPr>
              <a:t>R</a:t>
            </a:r>
            <a:endParaRPr lang="en-US" altLang="en-US"/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4062413" y="1912938"/>
            <a:ext cx="19685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L</a:t>
            </a:r>
            <a:r>
              <a:rPr lang="cs-CZ" altLang="en-US" sz="1200" baseline="-25000">
                <a:latin typeface="Times New Roman" panose="02020603050405020304" pitchFamily="18" charset="0"/>
              </a:rPr>
              <a:t>5</a:t>
            </a:r>
            <a:endParaRPr lang="en-US" altLang="en-US"/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4587875" y="2246313"/>
            <a:ext cx="242888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L</a:t>
            </a:r>
            <a:r>
              <a:rPr lang="cs-CZ" altLang="en-US" sz="1200" baseline="-25000">
                <a:latin typeface="Times New Roman" panose="02020603050405020304" pitchFamily="18" charset="0"/>
              </a:rPr>
              <a:t>1</a:t>
            </a:r>
            <a:endParaRPr lang="en-US" altLang="en-US"/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3130550" y="2570163"/>
            <a:ext cx="1952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5</a:t>
            </a:r>
            <a:endParaRPr lang="en-US" altLang="en-US"/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5386388" y="2836863"/>
            <a:ext cx="19685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4321175" y="2533650"/>
            <a:ext cx="242888" cy="223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1</a:t>
            </a:r>
            <a:endParaRPr lang="en-US" altLang="en-US"/>
          </a:p>
        </p:txBody>
      </p:sp>
      <p:sp>
        <p:nvSpPr>
          <p:cNvPr id="4190" name="Line 94"/>
          <p:cNvSpPr>
            <a:spLocks noChangeShapeType="1"/>
          </p:cNvSpPr>
          <p:nvPr/>
        </p:nvSpPr>
        <p:spPr bwMode="auto">
          <a:xfrm flipV="1">
            <a:off x="2916238" y="311308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3027363" y="3170238"/>
            <a:ext cx="141287" cy="161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altLang="en-US" sz="1200">
                <a:latin typeface="Times New Roman" panose="02020603050405020304" pitchFamily="18" charset="0"/>
              </a:rPr>
              <a:t>H</a:t>
            </a:r>
            <a:endParaRPr lang="en-US" altLang="en-US"/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4987925" y="2265363"/>
            <a:ext cx="7667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exit</a:t>
            </a:r>
            <a:r>
              <a:rPr lang="cs-CZ" altLang="en-US" sz="1200">
                <a:latin typeface="Times New Roman" panose="02020603050405020304" pitchFamily="18" charset="0"/>
              </a:rPr>
              <a:t>(t)</a:t>
            </a:r>
            <a:endParaRPr lang="en-US" altLang="en-US"/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>
            <a:off x="2792413" y="29257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3662363" y="2790825"/>
            <a:ext cx="17780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x</a:t>
            </a:r>
            <a:endParaRPr lang="en-US" altLang="en-US"/>
          </a:p>
        </p:txBody>
      </p:sp>
      <p:sp>
        <p:nvSpPr>
          <p:cNvPr id="4195" name="Line 99"/>
          <p:cNvSpPr>
            <a:spLocks noChangeShapeType="1"/>
          </p:cNvSpPr>
          <p:nvPr/>
        </p:nvSpPr>
        <p:spPr bwMode="auto">
          <a:xfrm>
            <a:off x="2797175" y="2081213"/>
            <a:ext cx="447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2928938" y="1973263"/>
            <a:ext cx="177800" cy="223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x</a:t>
            </a:r>
            <a:r>
              <a:rPr lang="cs-CZ" altLang="en-US" sz="1200" baseline="-25000">
                <a:latin typeface="Times New Roman" panose="02020603050405020304" pitchFamily="18" charset="0"/>
              </a:rPr>
              <a:t>5</a:t>
            </a:r>
            <a:endParaRPr lang="en-US" altLang="en-US"/>
          </a:p>
        </p:txBody>
      </p:sp>
      <p:grpSp>
        <p:nvGrpSpPr>
          <p:cNvPr id="4197" name="Group 101"/>
          <p:cNvGrpSpPr>
            <a:grpSpLocks/>
          </p:cNvGrpSpPr>
          <p:nvPr/>
        </p:nvGrpSpPr>
        <p:grpSpPr bwMode="auto">
          <a:xfrm>
            <a:off x="658813" y="1858963"/>
            <a:ext cx="2208212" cy="1897062"/>
            <a:chOff x="2118" y="1549"/>
            <a:chExt cx="2761" cy="2372"/>
          </a:xfrm>
        </p:grpSpPr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2134" y="1820"/>
              <a:ext cx="2665" cy="2101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2457" y="1823"/>
              <a:ext cx="304" cy="209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Line 104"/>
            <p:cNvSpPr>
              <a:spLocks noChangeShapeType="1"/>
            </p:cNvSpPr>
            <p:nvPr/>
          </p:nvSpPr>
          <p:spPr bwMode="auto">
            <a:xfrm>
              <a:off x="2643" y="2890"/>
              <a:ext cx="4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Line 105"/>
            <p:cNvSpPr>
              <a:spLocks noChangeShapeType="1"/>
            </p:cNvSpPr>
            <p:nvPr/>
          </p:nvSpPr>
          <p:spPr bwMode="auto">
            <a:xfrm flipH="1" flipV="1">
              <a:off x="4781" y="1549"/>
              <a:ext cx="18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Oval 106"/>
            <p:cNvSpPr>
              <a:spLocks noChangeArrowheads="1"/>
            </p:cNvSpPr>
            <p:nvPr/>
          </p:nvSpPr>
          <p:spPr bwMode="auto">
            <a:xfrm rot="-1639710">
              <a:off x="3032" y="2276"/>
              <a:ext cx="32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Oval 107"/>
            <p:cNvSpPr>
              <a:spLocks noChangeArrowheads="1"/>
            </p:cNvSpPr>
            <p:nvPr/>
          </p:nvSpPr>
          <p:spPr bwMode="auto">
            <a:xfrm rot="4172747">
              <a:off x="3779" y="3031"/>
              <a:ext cx="148" cy="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Oval 108"/>
            <p:cNvSpPr>
              <a:spLocks noChangeArrowheads="1"/>
            </p:cNvSpPr>
            <p:nvPr/>
          </p:nvSpPr>
          <p:spPr bwMode="auto">
            <a:xfrm rot="-1639710">
              <a:off x="3113" y="3200"/>
              <a:ext cx="326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Oval 109"/>
            <p:cNvSpPr>
              <a:spLocks noChangeArrowheads="1"/>
            </p:cNvSpPr>
            <p:nvPr/>
          </p:nvSpPr>
          <p:spPr bwMode="auto">
            <a:xfrm rot="2399575">
              <a:off x="3959" y="2408"/>
              <a:ext cx="32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Text Box 110"/>
            <p:cNvSpPr txBox="1">
              <a:spLocks noChangeArrowheads="1"/>
            </p:cNvSpPr>
            <p:nvPr/>
          </p:nvSpPr>
          <p:spPr bwMode="auto">
            <a:xfrm>
              <a:off x="3640" y="1991"/>
              <a:ext cx="377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V(t)</a:t>
              </a:r>
              <a:endParaRPr lang="en-US" altLang="en-US"/>
            </a:p>
          </p:txBody>
        </p:sp>
        <p:sp>
          <p:nvSpPr>
            <p:cNvPr id="4207" name="Text Box 111"/>
            <p:cNvSpPr txBox="1">
              <a:spLocks noChangeArrowheads="1"/>
            </p:cNvSpPr>
            <p:nvPr/>
          </p:nvSpPr>
          <p:spPr bwMode="auto">
            <a:xfrm>
              <a:off x="4493" y="2356"/>
              <a:ext cx="386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p(t)</a:t>
              </a:r>
              <a:endParaRPr lang="en-US" altLang="en-US"/>
            </a:p>
          </p:txBody>
        </p:sp>
        <p:sp>
          <p:nvSpPr>
            <p:cNvPr id="4208" name="Text Box 112"/>
            <p:cNvSpPr txBox="1">
              <a:spLocks noChangeArrowheads="1"/>
            </p:cNvSpPr>
            <p:nvPr/>
          </p:nvSpPr>
          <p:spPr bwMode="auto">
            <a:xfrm>
              <a:off x="2664" y="2467"/>
              <a:ext cx="377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u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p</a:t>
              </a:r>
              <a:r>
                <a:rPr lang="cs-CZ" altLang="en-US" sz="1200">
                  <a:latin typeface="Times New Roman" panose="02020603050405020304" pitchFamily="18" charset="0"/>
                </a:rPr>
                <a:t>(t)</a:t>
              </a:r>
              <a:endParaRPr lang="en-US" altLang="en-US"/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2122" y="1820"/>
              <a:ext cx="332" cy="2101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Line 114"/>
            <p:cNvSpPr>
              <a:spLocks noChangeShapeType="1"/>
            </p:cNvSpPr>
            <p:nvPr/>
          </p:nvSpPr>
          <p:spPr bwMode="auto">
            <a:xfrm>
              <a:off x="2118" y="3776"/>
              <a:ext cx="6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2122" y="2761"/>
              <a:ext cx="332" cy="25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766763" y="3409950"/>
            <a:ext cx="244475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h(t)</a:t>
            </a:r>
            <a:endParaRPr lang="en-US" altLang="en-US"/>
          </a:p>
        </p:txBody>
      </p:sp>
      <p:graphicFrame>
        <p:nvGraphicFramePr>
          <p:cNvPr id="4213" name="Object 117"/>
          <p:cNvGraphicFramePr>
            <a:graphicFrameLocks noChangeAspect="1"/>
          </p:cNvGraphicFramePr>
          <p:nvPr/>
        </p:nvGraphicFramePr>
        <p:xfrm>
          <a:off x="331788" y="4806950"/>
          <a:ext cx="8812212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Equation" r:id="rId4" imgW="4876800" imgH="622300" progId="Equation.DSMT4">
                  <p:embed/>
                </p:oleObj>
              </mc:Choice>
              <mc:Fallback>
                <p:oleObj name="Equation" r:id="rId4" imgW="4876800" imgH="62230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4806950"/>
                        <a:ext cx="8812212" cy="1138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6" name="Rectangle 1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215" name="Object 119"/>
          <p:cNvGraphicFramePr>
            <a:graphicFrameLocks noChangeAspect="1"/>
          </p:cNvGraphicFramePr>
          <p:nvPr/>
        </p:nvGraphicFramePr>
        <p:xfrm>
          <a:off x="6523038" y="1703388"/>
          <a:ext cx="20796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6" imgW="1002865" imgH="418918" progId="Equation.DSMT4">
                  <p:embed/>
                </p:oleObj>
              </mc:Choice>
              <mc:Fallback>
                <p:oleObj name="Equation" r:id="rId6" imgW="1002865" imgH="418918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1703388"/>
                        <a:ext cx="20796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" name="Rectangle 12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217" name="Object 121"/>
          <p:cNvGraphicFramePr>
            <a:graphicFrameLocks noChangeAspect="1"/>
          </p:cNvGraphicFramePr>
          <p:nvPr/>
        </p:nvGraphicFramePr>
        <p:xfrm>
          <a:off x="3481388" y="6080125"/>
          <a:ext cx="2959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Equation" r:id="rId8" imgW="1485900" imgH="393700" progId="Equation.DSMT4">
                  <p:embed/>
                </p:oleObj>
              </mc:Choice>
              <mc:Fallback>
                <p:oleObj name="Equation" r:id="rId8" imgW="1485900" imgH="3937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1388" y="6080125"/>
                        <a:ext cx="2959100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3454400" y="749300"/>
            <a:ext cx="521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Q=f(p,geometr</a:t>
            </a:r>
            <a:r>
              <a:rPr lang="en-US" altLang="en-US" sz="3200" b="1"/>
              <a:t>ie</a:t>
            </a:r>
            <a:r>
              <a:rPr lang="cs-CZ" altLang="en-US" sz="3200" b="1"/>
              <a:t>,K,n,</a:t>
            </a:r>
            <a:r>
              <a:rPr lang="cs-CZ" altLang="en-US" sz="3200" b="1">
                <a:sym typeface="Symbol" panose="05050102010706020507" pitchFamily="18" charset="2"/>
              </a:rPr>
              <a:t></a:t>
            </a:r>
            <a:r>
              <a:rPr lang="cs-CZ" altLang="en-US" sz="3200" b="1" baseline="-25000">
                <a:sym typeface="Symbol" panose="05050102010706020507" pitchFamily="18" charset="2"/>
              </a:rPr>
              <a:t>y</a:t>
            </a:r>
            <a:r>
              <a:rPr lang="cs-CZ" altLang="en-US" sz="3200" b="1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341313" y="4165600"/>
            <a:ext cx="8691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Stacionární hydraulická charakteristika pro mocninovou a Herschel Bulkley kapalinu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Herschley Bulkley (</a:t>
            </a:r>
            <a:r>
              <a:rPr lang="en-US" altLang="en-US" sz="2400" b="1">
                <a:solidFill>
                  <a:schemeClr val="bg1"/>
                </a:solidFill>
              </a:rPr>
              <a:t>sta</a:t>
            </a:r>
            <a:r>
              <a:rPr lang="cs-CZ" altLang="en-US" sz="2400" b="1">
                <a:solidFill>
                  <a:schemeClr val="bg1"/>
                </a:solidFill>
              </a:rPr>
              <a:t>č</a:t>
            </a:r>
            <a:r>
              <a:rPr lang="en-US" altLang="en-US" sz="2400" b="1">
                <a:solidFill>
                  <a:schemeClr val="bg1"/>
                </a:solidFill>
              </a:rPr>
              <a:t>itelnost</a:t>
            </a:r>
            <a:r>
              <a:rPr lang="cs-CZ" altLang="en-US" sz="2400" b="1">
                <a:solidFill>
                  <a:schemeClr val="bg1"/>
                </a:solidFill>
              </a:rPr>
              <a:t>)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08300" y="2363788"/>
            <a:ext cx="2219325" cy="895350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16238" y="2601913"/>
            <a:ext cx="2211387" cy="404812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095375" y="2801938"/>
            <a:ext cx="42878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5260975" y="2368550"/>
            <a:ext cx="0" cy="439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4881563" y="2597150"/>
            <a:ext cx="0" cy="198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600575" y="2282825"/>
            <a:ext cx="534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4281488" y="2209800"/>
            <a:ext cx="860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5124450" y="1758950"/>
            <a:ext cx="0" cy="604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946400" y="1784350"/>
            <a:ext cx="2187575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3976688" y="2117725"/>
            <a:ext cx="115093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3702050" y="2032000"/>
            <a:ext cx="142557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413125" y="1946275"/>
            <a:ext cx="17065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3413125" y="1900238"/>
            <a:ext cx="1588" cy="473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354388" y="2306638"/>
            <a:ext cx="104775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659188" y="2306638"/>
            <a:ext cx="101600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948113" y="2300288"/>
            <a:ext cx="104775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252913" y="2300288"/>
            <a:ext cx="101600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556125" y="2300288"/>
            <a:ext cx="103188" cy="57150"/>
          </a:xfrm>
          <a:prstGeom prst="rect">
            <a:avLst/>
          </a:prstGeom>
          <a:solidFill>
            <a:srgbClr val="8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3692525" y="2014538"/>
            <a:ext cx="0" cy="285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3995738" y="2117725"/>
            <a:ext cx="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>
            <a:off x="4286250" y="2203450"/>
            <a:ext cx="7938" cy="107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932238" y="1689100"/>
            <a:ext cx="177800" cy="227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L</a:t>
            </a:r>
            <a:endParaRPr lang="en-US" alt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5208588" y="2522538"/>
            <a:ext cx="303212" cy="25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R</a:t>
            </a:r>
            <a:endParaRPr lang="en-US" alt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589463" y="2665413"/>
            <a:ext cx="269875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  <a:sym typeface="Symbol" panose="05050102010706020507" pitchFamily="18" charset="2"/>
              </a:rPr>
              <a:t></a:t>
            </a:r>
            <a:r>
              <a:rPr lang="cs-CZ" altLang="en-US" sz="1200">
                <a:latin typeface="Times New Roman" panose="02020603050405020304" pitchFamily="18" charset="0"/>
              </a:rPr>
              <a:t>R</a:t>
            </a:r>
            <a:endParaRPr lang="en-US" altLang="en-US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227513" y="1784350"/>
            <a:ext cx="19685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L</a:t>
            </a:r>
            <a:r>
              <a:rPr lang="cs-CZ" altLang="en-US" sz="1200" baseline="-25000">
                <a:latin typeface="Times New Roman" panose="02020603050405020304" pitchFamily="18" charset="0"/>
              </a:rPr>
              <a:t>5</a:t>
            </a:r>
            <a:endParaRPr lang="en-US" altLang="en-US"/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752975" y="2117725"/>
            <a:ext cx="242888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L</a:t>
            </a:r>
            <a:r>
              <a:rPr lang="cs-CZ" altLang="en-US" sz="1200" baseline="-25000">
                <a:latin typeface="Times New Roman" panose="02020603050405020304" pitchFamily="18" charset="0"/>
              </a:rPr>
              <a:t>1</a:t>
            </a:r>
            <a:endParaRPr lang="en-US" altLang="en-US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3295650" y="2441575"/>
            <a:ext cx="1952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5</a:t>
            </a:r>
            <a:endParaRPr lang="en-US" altLang="en-US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5551488" y="2708275"/>
            <a:ext cx="19685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a</a:t>
            </a:r>
            <a:endParaRPr lang="en-US" alt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486275" y="2405063"/>
            <a:ext cx="242888" cy="223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1</a:t>
            </a:r>
            <a:endParaRPr lang="en-US" alt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V="1">
            <a:off x="3081338" y="29845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3192463" y="3041650"/>
            <a:ext cx="141287" cy="161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s-CZ" altLang="en-US" sz="1200">
                <a:latin typeface="Times New Roman" panose="02020603050405020304" pitchFamily="18" charset="0"/>
              </a:rPr>
              <a:t>H</a:t>
            </a:r>
            <a:endParaRPr lang="en-US" altLang="en-US"/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5153025" y="2136775"/>
            <a:ext cx="766763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p</a:t>
            </a:r>
            <a:r>
              <a:rPr lang="cs-CZ" altLang="en-US" sz="1200" baseline="-25000">
                <a:latin typeface="Times New Roman" panose="02020603050405020304" pitchFamily="18" charset="0"/>
              </a:rPr>
              <a:t>exit</a:t>
            </a:r>
            <a:r>
              <a:rPr lang="cs-CZ" altLang="en-US" sz="1200">
                <a:latin typeface="Times New Roman" panose="02020603050405020304" pitchFamily="18" charset="0"/>
              </a:rPr>
              <a:t>(t)</a:t>
            </a:r>
            <a:endParaRPr lang="en-US" altLang="en-US"/>
          </a:p>
        </p:txBody>
      </p:sp>
      <p:sp>
        <p:nvSpPr>
          <p:cNvPr id="9252" name="Line 36"/>
          <p:cNvSpPr>
            <a:spLocks noChangeShapeType="1"/>
          </p:cNvSpPr>
          <p:nvPr/>
        </p:nvSpPr>
        <p:spPr bwMode="auto">
          <a:xfrm>
            <a:off x="2957513" y="2797175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827463" y="2662238"/>
            <a:ext cx="177800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x</a:t>
            </a:r>
            <a:endParaRPr lang="en-US" altLang="en-US"/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2962275" y="1952625"/>
            <a:ext cx="447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3094038" y="1844675"/>
            <a:ext cx="177800" cy="2238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x</a:t>
            </a:r>
            <a:r>
              <a:rPr lang="cs-CZ" altLang="en-US" sz="1200" baseline="-25000">
                <a:latin typeface="Times New Roman" panose="02020603050405020304" pitchFamily="18" charset="0"/>
              </a:rPr>
              <a:t>5</a:t>
            </a:r>
            <a:endParaRPr lang="en-US" altLang="en-US"/>
          </a:p>
        </p:txBody>
      </p: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823913" y="1730375"/>
            <a:ext cx="2208212" cy="1897063"/>
            <a:chOff x="2118" y="1549"/>
            <a:chExt cx="2761" cy="2372"/>
          </a:xfrm>
        </p:grpSpPr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2134" y="1820"/>
              <a:ext cx="2665" cy="2101"/>
            </a:xfrm>
            <a:prstGeom prst="rect">
              <a:avLst/>
            </a:prstGeom>
            <a:gradFill rotWithShape="1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5000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2457" y="1823"/>
              <a:ext cx="304" cy="209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>
              <a:off x="2643" y="2890"/>
              <a:ext cx="4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44"/>
            <p:cNvSpPr>
              <a:spLocks noChangeShapeType="1"/>
            </p:cNvSpPr>
            <p:nvPr/>
          </p:nvSpPr>
          <p:spPr bwMode="auto">
            <a:xfrm flipH="1" flipV="1">
              <a:off x="4781" y="1549"/>
              <a:ext cx="18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Oval 45"/>
            <p:cNvSpPr>
              <a:spLocks noChangeArrowheads="1"/>
            </p:cNvSpPr>
            <p:nvPr/>
          </p:nvSpPr>
          <p:spPr bwMode="auto">
            <a:xfrm rot="-1639710">
              <a:off x="3032" y="2276"/>
              <a:ext cx="32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Oval 46"/>
            <p:cNvSpPr>
              <a:spLocks noChangeArrowheads="1"/>
            </p:cNvSpPr>
            <p:nvPr/>
          </p:nvSpPr>
          <p:spPr bwMode="auto">
            <a:xfrm rot="4172747">
              <a:off x="3779" y="3031"/>
              <a:ext cx="148" cy="1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Oval 47"/>
            <p:cNvSpPr>
              <a:spLocks noChangeArrowheads="1"/>
            </p:cNvSpPr>
            <p:nvPr/>
          </p:nvSpPr>
          <p:spPr bwMode="auto">
            <a:xfrm rot="-1639710">
              <a:off x="3113" y="3200"/>
              <a:ext cx="326" cy="37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Oval 48"/>
            <p:cNvSpPr>
              <a:spLocks noChangeArrowheads="1"/>
            </p:cNvSpPr>
            <p:nvPr/>
          </p:nvSpPr>
          <p:spPr bwMode="auto">
            <a:xfrm rot="2399575">
              <a:off x="3959" y="2408"/>
              <a:ext cx="325" cy="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3640" y="1991"/>
              <a:ext cx="377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V(t)</a:t>
              </a:r>
              <a:endParaRPr lang="en-US" altLang="en-US"/>
            </a:p>
          </p:txBody>
        </p:sp>
        <p:sp>
          <p:nvSpPr>
            <p:cNvPr id="9266" name="Text Box 50"/>
            <p:cNvSpPr txBox="1">
              <a:spLocks noChangeArrowheads="1"/>
            </p:cNvSpPr>
            <p:nvPr/>
          </p:nvSpPr>
          <p:spPr bwMode="auto">
            <a:xfrm>
              <a:off x="4493" y="2356"/>
              <a:ext cx="386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p(t)</a:t>
              </a:r>
              <a:endParaRPr lang="en-US" altLang="en-US"/>
            </a:p>
          </p:txBody>
        </p:sp>
        <p:sp>
          <p:nvSpPr>
            <p:cNvPr id="9267" name="Text Box 51"/>
            <p:cNvSpPr txBox="1">
              <a:spLocks noChangeArrowheads="1"/>
            </p:cNvSpPr>
            <p:nvPr/>
          </p:nvSpPr>
          <p:spPr bwMode="auto">
            <a:xfrm>
              <a:off x="2664" y="2467"/>
              <a:ext cx="377" cy="2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10800" rIns="0" bIns="10800"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u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p</a:t>
              </a:r>
              <a:r>
                <a:rPr lang="cs-CZ" altLang="en-US" sz="1200">
                  <a:latin typeface="Times New Roman" panose="02020603050405020304" pitchFamily="18" charset="0"/>
                </a:rPr>
                <a:t>(t)</a:t>
              </a:r>
              <a:endParaRPr lang="en-US" altLang="en-US"/>
            </a:p>
          </p:txBody>
        </p:sp>
        <p:sp>
          <p:nvSpPr>
            <p:cNvPr id="9268" name="Rectangle 52"/>
            <p:cNvSpPr>
              <a:spLocks noChangeArrowheads="1"/>
            </p:cNvSpPr>
            <p:nvPr/>
          </p:nvSpPr>
          <p:spPr bwMode="auto">
            <a:xfrm>
              <a:off x="2122" y="1820"/>
              <a:ext cx="332" cy="2101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53"/>
            <p:cNvSpPr>
              <a:spLocks noChangeShapeType="1"/>
            </p:cNvSpPr>
            <p:nvPr/>
          </p:nvSpPr>
          <p:spPr bwMode="auto">
            <a:xfrm>
              <a:off x="2118" y="3776"/>
              <a:ext cx="66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2122" y="2761"/>
              <a:ext cx="332" cy="255"/>
            </a:xfrm>
            <a:prstGeom prst="rect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5000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931863" y="3281363"/>
            <a:ext cx="244475" cy="225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/>
          <a:lstStyle/>
          <a:p>
            <a:r>
              <a:rPr lang="cs-CZ" altLang="en-US" sz="1200">
                <a:latin typeface="Times New Roman" panose="02020603050405020304" pitchFamily="18" charset="0"/>
              </a:rPr>
              <a:t>h(t)</a:t>
            </a:r>
            <a:endParaRPr lang="en-US" altLang="en-US"/>
          </a:p>
        </p:txBody>
      </p:sp>
      <p:sp>
        <p:nvSpPr>
          <p:cNvPr id="9272" name="Rectangle 56"/>
          <p:cNvSpPr>
            <a:spLocks noChangeArrowheads="1"/>
          </p:cNvSpPr>
          <p:nvPr/>
        </p:nvSpPr>
        <p:spPr bwMode="auto">
          <a:xfrm>
            <a:off x="0" y="3114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74" name="Rectangle 5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76" name="Rectangle 6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0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78" name="Object 62"/>
          <p:cNvGraphicFramePr>
            <a:graphicFrameLocks noChangeAspect="1"/>
          </p:cNvGraphicFramePr>
          <p:nvPr/>
        </p:nvGraphicFramePr>
        <p:xfrm>
          <a:off x="288925" y="3911600"/>
          <a:ext cx="8855075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Equation" r:id="rId4" imgW="5537200" imgH="1422400" progId="Equation.DSMT4">
                  <p:embed/>
                </p:oleObj>
              </mc:Choice>
              <mc:Fallback>
                <p:oleObj name="Equation" r:id="rId4" imgW="5537200" imgH="14224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911600"/>
                        <a:ext cx="8855075" cy="2298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3454400" y="749300"/>
            <a:ext cx="536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p=f(t,V(t),geometrie,K,n,</a:t>
            </a:r>
            <a:r>
              <a:rPr lang="cs-CZ" altLang="en-US" sz="3200" b="1">
                <a:sym typeface="Symbol" panose="05050102010706020507" pitchFamily="18" charset="2"/>
              </a:rPr>
              <a:t></a:t>
            </a:r>
            <a:r>
              <a:rPr lang="cs-CZ" altLang="en-US" sz="3200" b="1" baseline="-25000">
                <a:sym typeface="Symbol" panose="05050102010706020507" pitchFamily="18" charset="2"/>
              </a:rPr>
              <a:t>y</a:t>
            </a:r>
            <a:r>
              <a:rPr lang="cs-CZ" altLang="en-US" sz="3200" b="1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5430838" y="3055938"/>
            <a:ext cx="371316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Tlakový profil odpovídající libovolnému pohybu hnacího pístu h(t). Předpoklad isotermní komprese vzduchové příměsi (bublin).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1" name="Group 71"/>
          <p:cNvGrpSpPr>
            <a:grpSpLocks/>
          </p:cNvGrpSpPr>
          <p:nvPr/>
        </p:nvGrpSpPr>
        <p:grpSpPr bwMode="auto">
          <a:xfrm>
            <a:off x="0" y="3578225"/>
            <a:ext cx="4384675" cy="3446463"/>
            <a:chOff x="0" y="2149"/>
            <a:chExt cx="2762" cy="2171"/>
          </a:xfrm>
        </p:grpSpPr>
        <p:pic>
          <p:nvPicPr>
            <p:cNvPr id="10302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9"/>
              <a:ext cx="2762" cy="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04" name="Line 64"/>
            <p:cNvSpPr>
              <a:spLocks noChangeShapeType="1"/>
            </p:cNvSpPr>
            <p:nvPr/>
          </p:nvSpPr>
          <p:spPr bwMode="auto">
            <a:xfrm flipH="1">
              <a:off x="832" y="2537"/>
              <a:ext cx="1716" cy="14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Rheograms 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3454400" y="749300"/>
            <a:ext cx="536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p=f(t,V(t),geometr</a:t>
            </a:r>
            <a:r>
              <a:rPr lang="en-US" altLang="en-US" sz="3200" b="1"/>
              <a:t>ie</a:t>
            </a:r>
            <a:r>
              <a:rPr lang="cs-CZ" altLang="en-US" sz="3200" b="1"/>
              <a:t>,K,n,</a:t>
            </a:r>
            <a:r>
              <a:rPr lang="cs-CZ" altLang="en-US" sz="3200" b="1">
                <a:sym typeface="Symbol" panose="05050102010706020507" pitchFamily="18" charset="2"/>
              </a:rPr>
              <a:t></a:t>
            </a:r>
            <a:r>
              <a:rPr lang="cs-CZ" altLang="en-US" sz="3200" b="1" baseline="-25000">
                <a:sym typeface="Symbol" panose="05050102010706020507" pitchFamily="18" charset="2"/>
              </a:rPr>
              <a:t>y</a:t>
            </a:r>
            <a:r>
              <a:rPr lang="cs-CZ" altLang="en-US" sz="3200" b="1"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0303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1346200"/>
            <a:ext cx="627221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1809750" y="5716588"/>
            <a:ext cx="15525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/>
              <a:t>Power Law</a:t>
            </a:r>
            <a:endParaRPr lang="en-US" altLang="en-US" sz="1200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06" name="Object 66"/>
          <p:cNvGraphicFramePr>
            <a:graphicFrameLocks noChangeAspect="1"/>
          </p:cNvGraphicFramePr>
          <p:nvPr/>
        </p:nvGraphicFramePr>
        <p:xfrm>
          <a:off x="266700" y="2386013"/>
          <a:ext cx="33607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Equation" r:id="rId6" imgW="2400120" imgH="444240" progId="Equation.DSMT4">
                  <p:embed/>
                </p:oleObj>
              </mc:Choice>
              <mc:Fallback>
                <p:oleObj name="Equation" r:id="rId6" imgW="2400120" imgH="44424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2386013"/>
                        <a:ext cx="33607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308" name="Object 68"/>
          <p:cNvGraphicFramePr>
            <a:graphicFrameLocks noChangeAspect="1"/>
          </p:cNvGraphicFramePr>
          <p:nvPr/>
        </p:nvGraphicFramePr>
        <p:xfrm>
          <a:off x="249238" y="2986088"/>
          <a:ext cx="13430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name="Equation" r:id="rId8" imgW="952087" imgH="393529" progId="Equation.DSMT4">
                  <p:embed/>
                </p:oleObj>
              </mc:Choice>
              <mc:Fallback>
                <p:oleObj name="Equation" r:id="rId8" imgW="952087" imgH="393529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2986088"/>
                        <a:ext cx="1343025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222250" y="1614488"/>
            <a:ext cx="3713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Konzistenční proměnné </a:t>
            </a:r>
            <a:r>
              <a:rPr lang="cs-CZ" altLang="en-US">
                <a:sym typeface="Symbol" panose="05050102010706020507" pitchFamily="18" charset="2"/>
              </a:rPr>
              <a:t> </a:t>
            </a:r>
            <a:r>
              <a:rPr lang="en-US" altLang="en-US">
                <a:sym typeface="Symbol" panose="05050102010706020507" pitchFamily="18" charset="2"/>
              </a:rPr>
              <a:t>[1/s] a smykov</a:t>
            </a:r>
            <a:r>
              <a:rPr lang="cs-CZ" altLang="en-US">
                <a:sym typeface="Symbol" panose="05050102010706020507" pitchFamily="18" charset="2"/>
              </a:rPr>
              <a:t>é</a:t>
            </a:r>
            <a:r>
              <a:rPr lang="en-US" altLang="en-US">
                <a:sym typeface="Symbol" panose="05050102010706020507" pitchFamily="18" charset="2"/>
              </a:rPr>
              <a:t> nap</a:t>
            </a:r>
            <a:r>
              <a:rPr lang="cs-CZ" altLang="en-US">
                <a:sym typeface="Symbol" panose="05050102010706020507" pitchFamily="18" charset="2"/>
              </a:rPr>
              <a:t>ě</a:t>
            </a:r>
            <a:r>
              <a:rPr lang="en-US" altLang="en-US">
                <a:sym typeface="Symbol" panose="05050102010706020507" pitchFamily="18" charset="2"/>
              </a:rPr>
              <a:t>t</a:t>
            </a:r>
            <a:r>
              <a:rPr lang="cs-CZ" altLang="en-US">
                <a:sym typeface="Symbol" panose="05050102010706020507" pitchFamily="18" charset="2"/>
              </a:rPr>
              <a:t>í</a:t>
            </a:r>
            <a:r>
              <a:rPr lang="en-US" altLang="en-US">
                <a:sym typeface="Symbol" panose="05050102010706020507" pitchFamily="18" charset="2"/>
              </a:rPr>
              <a:t> na st</a:t>
            </a:r>
            <a:r>
              <a:rPr lang="cs-CZ" altLang="en-US">
                <a:sym typeface="Symbol" panose="05050102010706020507" pitchFamily="18" charset="2"/>
              </a:rPr>
              <a:t>ě</a:t>
            </a:r>
            <a:r>
              <a:rPr lang="en-US" altLang="en-US">
                <a:sym typeface="Symbol" panose="05050102010706020507" pitchFamily="18" charset="2"/>
              </a:rPr>
              <a:t>n</a:t>
            </a:r>
            <a:r>
              <a:rPr lang="cs-CZ" altLang="en-US">
                <a:sym typeface="Symbol" panose="05050102010706020507" pitchFamily="18" charset="2"/>
              </a:rPr>
              <a:t>ě</a:t>
            </a:r>
            <a:r>
              <a:rPr lang="en-US" altLang="en-US">
                <a:sym typeface="Symbol" panose="05050102010706020507" pitchFamily="18" charset="2"/>
              </a:rPr>
              <a:t> </a:t>
            </a:r>
            <a:r>
              <a:rPr lang="en-US" altLang="en-US" baseline="-25000">
                <a:sym typeface="Symbol" panose="05050102010706020507" pitchFamily="18" charset="2"/>
              </a:rPr>
              <a:t>w</a:t>
            </a:r>
            <a:r>
              <a:rPr lang="cs-CZ" altLang="en-US" baseline="-25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[Pa]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Exit pressure = viskoelasticita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grpSp>
        <p:nvGrpSpPr>
          <p:cNvPr id="12293" name="Group 5"/>
          <p:cNvGrpSpPr>
            <a:grpSpLocks noChangeAspect="1"/>
          </p:cNvGrpSpPr>
          <p:nvPr/>
        </p:nvGrpSpPr>
        <p:grpSpPr bwMode="auto">
          <a:xfrm>
            <a:off x="0" y="2589213"/>
            <a:ext cx="6523038" cy="4268787"/>
            <a:chOff x="2362" y="577"/>
            <a:chExt cx="7200" cy="4713"/>
          </a:xfrm>
        </p:grpSpPr>
        <p:sp>
          <p:nvSpPr>
            <p:cNvPr id="12294" name="AutoShape 6"/>
            <p:cNvSpPr>
              <a:spLocks noChangeAspect="1" noChangeArrowheads="1"/>
            </p:cNvSpPr>
            <p:nvPr/>
          </p:nvSpPr>
          <p:spPr bwMode="auto">
            <a:xfrm>
              <a:off x="2362" y="577"/>
              <a:ext cx="7200" cy="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3440" y="4595"/>
              <a:ext cx="52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3440" y="1048"/>
              <a:ext cx="0" cy="35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428" y="4512"/>
              <a:ext cx="4976" cy="143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>
              <a:off x="4006" y="3495"/>
              <a:ext cx="4369" cy="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4006" y="2137"/>
              <a:ext cx="4357" cy="18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3922" y="971"/>
              <a:ext cx="4429" cy="2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V="1">
              <a:off x="4006" y="994"/>
              <a:ext cx="1" cy="3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V="1">
              <a:off x="4875" y="1565"/>
              <a:ext cx="1" cy="29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V="1">
              <a:off x="5803" y="2114"/>
              <a:ext cx="0" cy="23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 flipH="1" flipV="1">
              <a:off x="6697" y="2673"/>
              <a:ext cx="11" cy="18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H="1" flipV="1">
              <a:off x="7589" y="3209"/>
              <a:ext cx="12" cy="12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3963" y="970"/>
              <a:ext cx="114" cy="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4820" y="1494"/>
              <a:ext cx="115" cy="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5737" y="2041"/>
              <a:ext cx="115" cy="11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6629" y="2613"/>
              <a:ext cx="116" cy="11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7510" y="3172"/>
              <a:ext cx="115" cy="11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2470" y="4876"/>
              <a:ext cx="627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n-US" sz="1200">
                  <a:latin typeface="Times New Roman" panose="02020603050405020304" pitchFamily="18" charset="0"/>
                </a:rPr>
                <a:t>Axi</a:t>
              </a:r>
              <a:r>
                <a:rPr lang="cs-CZ" altLang="en-US" sz="1200">
                  <a:latin typeface="Times New Roman" panose="02020603050405020304" pitchFamily="18" charset="0"/>
                </a:rPr>
                <a:t>ální profily tlaku</a:t>
              </a:r>
              <a:endParaRPr lang="en-US" altLang="en-US"/>
            </a:p>
          </p:txBody>
        </p:sp>
        <p:grpSp>
          <p:nvGrpSpPr>
            <p:cNvPr id="12312" name="Group 24"/>
            <p:cNvGrpSpPr>
              <a:grpSpLocks/>
            </p:cNvGrpSpPr>
            <p:nvPr/>
          </p:nvGrpSpPr>
          <p:grpSpPr bwMode="auto">
            <a:xfrm>
              <a:off x="3927" y="2065"/>
              <a:ext cx="3722" cy="1661"/>
              <a:chOff x="3434" y="1912"/>
              <a:chExt cx="4614" cy="2918"/>
            </a:xfrm>
          </p:grpSpPr>
          <p:sp>
            <p:nvSpPr>
              <p:cNvPr id="12313" name="Oval 25"/>
              <p:cNvSpPr>
                <a:spLocks noChangeArrowheads="1"/>
              </p:cNvSpPr>
              <p:nvPr/>
            </p:nvSpPr>
            <p:spPr bwMode="auto">
              <a:xfrm>
                <a:off x="3434" y="1912"/>
                <a:ext cx="144" cy="14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Oval 26"/>
              <p:cNvSpPr>
                <a:spLocks noChangeArrowheads="1"/>
              </p:cNvSpPr>
              <p:nvPr/>
            </p:nvSpPr>
            <p:spPr bwMode="auto">
              <a:xfrm>
                <a:off x="4514" y="2572"/>
                <a:ext cx="145" cy="14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Oval 27"/>
              <p:cNvSpPr>
                <a:spLocks noChangeArrowheads="1"/>
              </p:cNvSpPr>
              <p:nvPr/>
            </p:nvSpPr>
            <p:spPr bwMode="auto">
              <a:xfrm>
                <a:off x="5670" y="3262"/>
                <a:ext cx="144" cy="14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Oval 28"/>
              <p:cNvSpPr>
                <a:spLocks noChangeArrowheads="1"/>
              </p:cNvSpPr>
              <p:nvPr/>
            </p:nvSpPr>
            <p:spPr bwMode="auto">
              <a:xfrm>
                <a:off x="6793" y="3982"/>
                <a:ext cx="147" cy="14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Oval 29"/>
              <p:cNvSpPr>
                <a:spLocks noChangeArrowheads="1"/>
              </p:cNvSpPr>
              <p:nvPr/>
            </p:nvSpPr>
            <p:spPr bwMode="auto">
              <a:xfrm>
                <a:off x="7903" y="4686"/>
                <a:ext cx="145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3957" y="3440"/>
              <a:ext cx="115" cy="1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4826" y="3619"/>
              <a:ext cx="115" cy="11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5732" y="3726"/>
              <a:ext cx="115" cy="1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6648" y="3929"/>
              <a:ext cx="116" cy="1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7541" y="4048"/>
              <a:ext cx="114" cy="11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Text Box 35"/>
            <p:cNvSpPr txBox="1">
              <a:spLocks noChangeArrowheads="1"/>
            </p:cNvSpPr>
            <p:nvPr/>
          </p:nvSpPr>
          <p:spPr bwMode="auto">
            <a:xfrm>
              <a:off x="2851" y="1245"/>
              <a:ext cx="786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p [Pa]</a:t>
              </a:r>
              <a:endParaRPr lang="en-US" altLang="en-US"/>
            </a:p>
          </p:txBody>
        </p:sp>
        <p:sp>
          <p:nvSpPr>
            <p:cNvPr id="12324" name="Text Box 36"/>
            <p:cNvSpPr txBox="1">
              <a:spLocks noChangeArrowheads="1"/>
            </p:cNvSpPr>
            <p:nvPr/>
          </p:nvSpPr>
          <p:spPr bwMode="auto">
            <a:xfrm>
              <a:off x="8339" y="3555"/>
              <a:ext cx="952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p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exit</a:t>
              </a:r>
              <a:r>
                <a:rPr lang="cs-CZ" altLang="en-US" sz="1200">
                  <a:latin typeface="Times New Roman" panose="02020603050405020304" pitchFamily="18" charset="0"/>
                </a:rPr>
                <a:t>(</a:t>
              </a:r>
              <a:r>
                <a:rPr lang="cs-CZ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1</a:t>
              </a:r>
              <a:r>
                <a:rPr lang="cs-CZ" altLang="en-US" sz="1200">
                  <a:latin typeface="Times New Roman" panose="02020603050405020304" pitchFamily="18" charset="0"/>
                </a:rPr>
                <a:t>)</a:t>
              </a:r>
            </a:p>
            <a:p>
              <a:r>
                <a:rPr lang="cs-CZ" altLang="en-US" sz="1200">
                  <a:latin typeface="Times New Roman" panose="02020603050405020304" pitchFamily="18" charset="0"/>
                </a:rPr>
                <a:t>p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exit</a:t>
              </a:r>
              <a:r>
                <a:rPr lang="cs-CZ" altLang="en-US" sz="1200">
                  <a:latin typeface="Times New Roman" panose="02020603050405020304" pitchFamily="18" charset="0"/>
                </a:rPr>
                <a:t>(</a:t>
              </a:r>
              <a:r>
                <a:rPr lang="cs-CZ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2</a:t>
              </a:r>
              <a:r>
                <a:rPr lang="cs-CZ" altLang="en-US" sz="1200">
                  <a:latin typeface="Times New Roman" panose="02020603050405020304" pitchFamily="18" charset="0"/>
                </a:rPr>
                <a:t>)</a:t>
              </a:r>
            </a:p>
            <a:p>
              <a:r>
                <a:rPr lang="cs-CZ" altLang="en-US" sz="1200">
                  <a:latin typeface="Times New Roman" panose="02020603050405020304" pitchFamily="18" charset="0"/>
                </a:rPr>
                <a:t>p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exit</a:t>
              </a:r>
              <a:r>
                <a:rPr lang="cs-CZ" altLang="en-US" sz="1200">
                  <a:latin typeface="Times New Roman" panose="02020603050405020304" pitchFamily="18" charset="0"/>
                </a:rPr>
                <a:t>(</a:t>
              </a:r>
              <a:r>
                <a:rPr lang="cs-CZ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3</a:t>
              </a:r>
              <a:r>
                <a:rPr lang="cs-CZ" altLang="en-US" sz="1200">
                  <a:latin typeface="Times New Roman" panose="02020603050405020304" pitchFamily="18" charset="0"/>
                </a:rPr>
                <a:t>)</a:t>
              </a:r>
            </a:p>
            <a:p>
              <a:endParaRPr lang="cs-CZ" altLang="en-US" sz="1200">
                <a:latin typeface="Times New Roman" panose="02020603050405020304" pitchFamily="18" charset="0"/>
              </a:endParaRPr>
            </a:p>
            <a:p>
              <a:endParaRPr lang="en-US" altLang="en-US"/>
            </a:p>
          </p:txBody>
        </p:sp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5053" y="1388"/>
              <a:ext cx="953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12326" name="Text Box 38"/>
            <p:cNvSpPr txBox="1">
              <a:spLocks noChangeArrowheads="1"/>
            </p:cNvSpPr>
            <p:nvPr/>
          </p:nvSpPr>
          <p:spPr bwMode="auto">
            <a:xfrm>
              <a:off x="4994" y="2281"/>
              <a:ext cx="953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2</a:t>
              </a:r>
              <a:endParaRPr lang="en-US" alt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>
              <a:off x="3452" y="4369"/>
              <a:ext cx="4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3429" y="4038"/>
              <a:ext cx="95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en-US" sz="1200">
                  <a:latin typeface="Times New Roman" panose="02020603050405020304" pitchFamily="18" charset="0"/>
                </a:rPr>
                <a:t>p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12329" name="Text Box 41"/>
            <p:cNvSpPr txBox="1">
              <a:spLocks noChangeArrowheads="1"/>
            </p:cNvSpPr>
            <p:nvPr/>
          </p:nvSpPr>
          <p:spPr bwMode="auto">
            <a:xfrm>
              <a:off x="5029" y="3340"/>
              <a:ext cx="954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cs-CZ" altLang="en-US" sz="1200">
                  <a:latin typeface="Times New Roman" panose="02020603050405020304" pitchFamily="18" charset="0"/>
                  <a:sym typeface="Symbol" panose="05050102010706020507" pitchFamily="18" charset="2"/>
                </a:rPr>
                <a:t></a:t>
              </a:r>
              <a:r>
                <a:rPr lang="cs-CZ" altLang="en-US" sz="1200" baseline="-25000">
                  <a:latin typeface="Times New Roman" panose="02020603050405020304" pitchFamily="18" charset="0"/>
                </a:rPr>
                <a:t>3</a:t>
              </a:r>
              <a:endParaRPr lang="en-US" altLang="en-US"/>
            </a:p>
          </p:txBody>
        </p:sp>
      </p:grp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33" name="Object 45"/>
          <p:cNvGraphicFramePr>
            <a:graphicFrameLocks noChangeAspect="1"/>
          </p:cNvGraphicFramePr>
          <p:nvPr/>
        </p:nvGraphicFramePr>
        <p:xfrm>
          <a:off x="6024563" y="1936750"/>
          <a:ext cx="31194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4" imgW="1549080" imgH="609480" progId="Equation.DSMT4">
                  <p:embed/>
                </p:oleObj>
              </mc:Choice>
              <mc:Fallback>
                <p:oleObj name="Equation" r:id="rId4" imgW="1549080" imgH="6094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1936750"/>
                        <a:ext cx="3119437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35" name="Object 47"/>
          <p:cNvGraphicFramePr>
            <a:graphicFrameLocks noChangeAspect="1"/>
          </p:cNvGraphicFramePr>
          <p:nvPr/>
        </p:nvGraphicFramePr>
        <p:xfrm>
          <a:off x="6029325" y="1016000"/>
          <a:ext cx="3114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6" imgW="1562040" imgH="406080" progId="Equation.DSMT4">
                  <p:embed/>
                </p:oleObj>
              </mc:Choice>
              <mc:Fallback>
                <p:oleObj name="Equation" r:id="rId6" imgW="1562040" imgH="4060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016000"/>
                        <a:ext cx="311467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37" name="Picture 4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" t="-471" r="-452" b="-471"/>
          <a:stretch>
            <a:fillRect/>
          </a:stretch>
        </p:blipFill>
        <p:spPr bwMode="auto">
          <a:xfrm>
            <a:off x="220663" y="554038"/>
            <a:ext cx="2514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39" name="Text Box 51"/>
          <p:cNvSpPr txBox="1">
            <a:spLocks noChangeArrowheads="1"/>
          </p:cNvSpPr>
          <p:nvPr/>
        </p:nvSpPr>
        <p:spPr bwMode="auto">
          <a:xfrm>
            <a:off x="3178175" y="1049338"/>
            <a:ext cx="2651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Tenzometrick</a:t>
            </a:r>
            <a:r>
              <a:rPr lang="cs-CZ" altLang="en-US"/>
              <a:t>ý snímač měří </a:t>
            </a:r>
            <a:r>
              <a:rPr lang="cs-CZ" altLang="en-US">
                <a:sym typeface="Symbol" panose="05050102010706020507" pitchFamily="18" charset="2"/>
              </a:rPr>
              <a:t></a:t>
            </a:r>
            <a:r>
              <a:rPr lang="cs-CZ" altLang="en-US" baseline="-25000">
                <a:sym typeface="Symbol" panose="05050102010706020507" pitchFamily="18" charset="2"/>
              </a:rPr>
              <a:t>yy</a:t>
            </a:r>
            <a:endParaRPr lang="cs-CZ" altLang="en-US">
              <a:sym typeface="Symbol" panose="05050102010706020507" pitchFamily="18" charset="2"/>
            </a:endParaRPr>
          </a:p>
        </p:txBody>
      </p:sp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2636838" y="2144713"/>
            <a:ext cx="32781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Kdyby kapalina nebyla viskoelastická, bylo by napětí </a:t>
            </a:r>
            <a:r>
              <a:rPr lang="cs-CZ" altLang="en-US">
                <a:sym typeface="Symbol" panose="05050102010706020507" pitchFamily="18" charset="2"/>
              </a:rPr>
              <a:t></a:t>
            </a:r>
            <a:r>
              <a:rPr lang="cs-CZ" altLang="en-US" baseline="-25000">
                <a:sym typeface="Symbol" panose="05050102010706020507" pitchFamily="18" charset="2"/>
              </a:rPr>
              <a:t>yy</a:t>
            </a:r>
            <a:r>
              <a:rPr lang="cs-CZ" altLang="en-US">
                <a:sym typeface="Symbol" panose="05050102010706020507" pitchFamily="18" charset="2"/>
              </a:rPr>
              <a:t>=0 a výstupní tlak by byl atmosférický p</a:t>
            </a:r>
            <a:r>
              <a:rPr lang="cs-CZ" altLang="en-US" baseline="-25000">
                <a:sym typeface="Symbol" panose="05050102010706020507" pitchFamily="18" charset="2"/>
              </a:rPr>
              <a:t>exit</a:t>
            </a:r>
            <a:r>
              <a:rPr lang="cs-CZ" altLang="en-US">
                <a:sym typeface="Symbol" panose="05050102010706020507" pitchFamily="18" charset="2"/>
              </a:rPr>
              <a:t>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Exit pressure = viskoelasticita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08" name="Object 44"/>
          <p:cNvGraphicFramePr>
            <a:graphicFrameLocks noChangeAspect="1"/>
          </p:cNvGraphicFramePr>
          <p:nvPr/>
        </p:nvGraphicFramePr>
        <p:xfrm>
          <a:off x="1616075" y="1744663"/>
          <a:ext cx="3787775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Equation" r:id="rId4" imgW="1714500" imgH="736600" progId="Equation.DSMT4">
                  <p:embed/>
                </p:oleObj>
              </mc:Choice>
              <mc:Fallback>
                <p:oleObj name="Equation" r:id="rId4" imgW="1714500" imgH="7366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1744663"/>
                        <a:ext cx="3787775" cy="162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10" name="Text Box 46"/>
          <p:cNvSpPr txBox="1">
            <a:spLocks noChangeArrowheads="1"/>
          </p:cNvSpPr>
          <p:nvPr/>
        </p:nvSpPr>
        <p:spPr bwMode="auto">
          <a:xfrm>
            <a:off x="220663" y="755650"/>
            <a:ext cx="84693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Viskometrické toky (např. stabilizovaný tok ve štěrbině nebo kapiláře s lineárně proměnným příčným profilem smykového napětí) jsou charakterizovány třemi základními funkcemi rychlosti deformace</a:t>
            </a:r>
            <a:endParaRPr lang="en-US" altLang="en-US">
              <a:sym typeface="Symbol" panose="05050102010706020507" pitchFamily="18" charset="2"/>
            </a:endParaRPr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246063" y="3502025"/>
            <a:ext cx="8897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Funkce </a:t>
            </a:r>
            <a:r>
              <a:rPr lang="cs-CZ" altLang="en-US">
                <a:sym typeface="Symbol" panose="05050102010706020507" pitchFamily="18" charset="2"/>
              </a:rPr>
              <a:t> je vyhodnocena z reogramu (resp. z diagramu konzistenčních proměnných), zatímco funkce N</a:t>
            </a:r>
            <a:r>
              <a:rPr lang="cs-CZ" altLang="en-US" baseline="-25000">
                <a:sym typeface="Symbol" panose="05050102010706020507" pitchFamily="18" charset="2"/>
              </a:rPr>
              <a:t>1</a:t>
            </a:r>
            <a:r>
              <a:rPr lang="cs-CZ" altLang="en-US">
                <a:sym typeface="Symbol" panose="05050102010706020507" pitchFamily="18" charset="2"/>
              </a:rPr>
              <a:t> z výstupního tlaku a eventuálně z rozšíření vytékajícího paprsku</a:t>
            </a:r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246063" y="5751513"/>
            <a:ext cx="889793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/>
              <a:t>Druhý rozdíl normálových napětí N</a:t>
            </a:r>
            <a:r>
              <a:rPr lang="cs-CZ" altLang="en-US" baseline="-25000"/>
              <a:t>2</a:t>
            </a:r>
            <a:r>
              <a:rPr lang="cs-CZ" altLang="en-US"/>
              <a:t> u našeho reometru vyhodnotit nelze (jde to u geometrie typu kapilára nebo použitím dvojice snímačů – „hole pressure“, viz Baird 2008 J.Non-Newt.Fluid Mech.)</a:t>
            </a:r>
            <a:endParaRPr lang="cs-CZ" altLang="en-US">
              <a:sym typeface="Symbol" panose="05050102010706020507" pitchFamily="18" charset="2"/>
            </a:endParaRPr>
          </a:p>
        </p:txBody>
      </p:sp>
      <p:grpSp>
        <p:nvGrpSpPr>
          <p:cNvPr id="11318" name="Group 54"/>
          <p:cNvGrpSpPr>
            <a:grpSpLocks/>
          </p:cNvGrpSpPr>
          <p:nvPr/>
        </p:nvGrpSpPr>
        <p:grpSpPr bwMode="auto">
          <a:xfrm>
            <a:off x="1397000" y="4340225"/>
            <a:ext cx="7281863" cy="1454150"/>
            <a:chOff x="501" y="2740"/>
            <a:chExt cx="4587" cy="916"/>
          </a:xfrm>
        </p:grpSpPr>
        <p:graphicFrame>
          <p:nvGraphicFramePr>
            <p:cNvPr id="11311" name="Object 47"/>
            <p:cNvGraphicFramePr>
              <a:graphicFrameLocks noChangeAspect="1"/>
            </p:cNvGraphicFramePr>
            <p:nvPr/>
          </p:nvGraphicFramePr>
          <p:xfrm>
            <a:off x="501" y="2740"/>
            <a:ext cx="3909" cy="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8" name="Equation" r:id="rId6" imgW="2819160" imgH="609480" progId="Equation.DSMT4">
                    <p:embed/>
                  </p:oleObj>
                </mc:Choice>
                <mc:Fallback>
                  <p:oleObj name="Equation" r:id="rId6" imgW="2819160" imgH="60948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2740"/>
                          <a:ext cx="3909" cy="8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17" name="Object 53"/>
            <p:cNvGraphicFramePr>
              <a:graphicFrameLocks noChangeAspect="1"/>
            </p:cNvGraphicFramePr>
            <p:nvPr/>
          </p:nvGraphicFramePr>
          <p:xfrm>
            <a:off x="4464" y="3364"/>
            <a:ext cx="624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9" name="Rovnice" r:id="rId8" imgW="787320" imgH="368280" progId="Equation.3">
                    <p:embed/>
                  </p:oleObj>
                </mc:Choice>
                <mc:Fallback>
                  <p:oleObj name="Rovnice" r:id="rId8" imgW="787320" imgH="368280" progId="Equation.3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3364"/>
                          <a:ext cx="624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44513" y="0"/>
            <a:ext cx="780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2400" b="1">
                <a:solidFill>
                  <a:schemeClr val="bg1"/>
                </a:solidFill>
              </a:rPr>
              <a:t>Exit pressure = viskoelasticita</a:t>
            </a:r>
            <a:endParaRPr lang="en-US" altLang="en-US" sz="2400" b="1">
              <a:solidFill>
                <a:schemeClr val="bg1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930900" y="744538"/>
            <a:ext cx="3094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3200" b="1"/>
              <a:t>p</a:t>
            </a:r>
            <a:r>
              <a:rPr lang="en-US" altLang="en-US" sz="3200" b="1" baseline="-25000"/>
              <a:t>exit</a:t>
            </a:r>
            <a:r>
              <a:rPr lang="cs-CZ" altLang="en-US" sz="3200" b="1"/>
              <a:t>=f(K</a:t>
            </a:r>
            <a:r>
              <a:rPr lang="en-US" altLang="en-US" sz="3200" b="1" baseline="-25000"/>
              <a:t>e</a:t>
            </a:r>
            <a:r>
              <a:rPr lang="cs-CZ" altLang="en-US" sz="3200" b="1"/>
              <a:t>,</a:t>
            </a:r>
            <a:r>
              <a:rPr lang="en-US" altLang="en-US" sz="3200" b="1"/>
              <a:t>m</a:t>
            </a:r>
            <a:r>
              <a:rPr lang="cs-CZ" altLang="en-US" sz="3200" b="1"/>
              <a:t>,</a:t>
            </a:r>
            <a:r>
              <a:rPr lang="cs-CZ" altLang="en-US" sz="3200" b="1">
                <a:sym typeface="Symbol" panose="05050102010706020507" pitchFamily="18" charset="2"/>
              </a:rPr>
              <a:t></a:t>
            </a:r>
            <a:r>
              <a:rPr lang="en-US" altLang="en-US" sz="3200" b="1" baseline="-25000">
                <a:sym typeface="Symbol" panose="05050102010706020507" pitchFamily="18" charset="2"/>
              </a:rPr>
              <a:t>w</a:t>
            </a:r>
            <a:r>
              <a:rPr lang="cs-CZ" altLang="en-US" sz="3200" b="1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836738"/>
            <a:ext cx="6704012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839788" y="1874838"/>
          <a:ext cx="61896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5" imgW="2806700" imgH="393700" progId="Equation.DSMT4">
                  <p:embed/>
                </p:oleObj>
              </mc:Choice>
              <mc:Fallback>
                <p:oleObj name="Equation" r:id="rId5" imgW="2806700" imgH="3937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874838"/>
                        <a:ext cx="6189662" cy="860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692150" y="2693988"/>
          <a:ext cx="645318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7" imgW="2933700" imgH="431800" progId="Equation.DSMT4">
                  <p:embed/>
                </p:oleObj>
              </mc:Choice>
              <mc:Fallback>
                <p:oleObj name="Equation" r:id="rId7" imgW="2933700" imgH="431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2693988"/>
                        <a:ext cx="6453188" cy="942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79413" y="979488"/>
            <a:ext cx="5256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Mo</a:t>
            </a:r>
            <a:r>
              <a:rPr lang="cs-CZ" altLang="en-US"/>
              <a:t>cninový model závislosti prvního rozdílu normálových napětí na smykovém napětí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588</Words>
  <Application>Microsoft Office PowerPoint</Application>
  <PresentationFormat>Předvádění na obrazovce (4:3)</PresentationFormat>
  <Paragraphs>199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Cambria Math</vt:lpstr>
      <vt:lpstr>Symbol</vt:lpstr>
      <vt:lpstr>Times New Roman</vt:lpstr>
      <vt:lpstr>Výchozí návrh</vt:lpstr>
      <vt:lpstr>Equation</vt:lpstr>
      <vt:lpstr>Rovnice</vt:lpstr>
      <vt:lpstr>Equation.DSMT4</vt:lpstr>
      <vt:lpstr>Rheo meter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FS ČVUT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Creep tester</dc:title>
  <dc:creator>Žitný Rudolf</dc:creator>
  <cp:lastModifiedBy>Rudolf Žitný</cp:lastModifiedBy>
  <cp:revision>37</cp:revision>
  <dcterms:created xsi:type="dcterms:W3CDTF">2013-09-03T11:08:03Z</dcterms:created>
  <dcterms:modified xsi:type="dcterms:W3CDTF">2014-08-29T09:23:02Z</dcterms:modified>
</cp:coreProperties>
</file>