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5" r:id="rId14"/>
    <p:sldId id="281" r:id="rId15"/>
    <p:sldId id="276" r:id="rId16"/>
    <p:sldId id="277" r:id="rId17"/>
    <p:sldId id="278" r:id="rId18"/>
    <p:sldId id="282" r:id="rId19"/>
    <p:sldId id="283" r:id="rId20"/>
    <p:sldId id="285" r:id="rId21"/>
    <p:sldId id="279" r:id="rId22"/>
    <p:sldId id="289" r:id="rId23"/>
    <p:sldId id="290" r:id="rId24"/>
    <p:sldId id="291" r:id="rId25"/>
    <p:sldId id="292" r:id="rId26"/>
    <p:sldId id="284" r:id="rId27"/>
    <p:sldId id="287" r:id="rId28"/>
    <p:sldId id="298" r:id="rId29"/>
    <p:sldId id="295" r:id="rId30"/>
    <p:sldId id="296" r:id="rId31"/>
    <p:sldId id="294" r:id="rId32"/>
    <p:sldId id="293" r:id="rId33"/>
    <p:sldId id="297" r:id="rId34"/>
    <p:sldId id="286" r:id="rId35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4D8D-F037-4243-8A78-2330A5AA4D58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25F9-419F-4378-92EE-E247B512E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E3E0-D49F-40D3-9FFA-2A26B9DA648F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17B9-1BC8-4421-9BF7-7B859A17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084F-6938-4254-8C67-39D508059D8E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B6D8-6017-41DD-955D-65EAEF470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6D90-D07D-4C8B-AB2C-D222F6408561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1AD7-304A-4E08-A2D0-0B7FF3CA9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ED22-8A6B-4CCF-BF8B-4046BA4E0E9C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7975-847F-49E6-B800-05B7949E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A99B-7904-451E-8371-D18A52800D6A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5629-57C0-43E2-A23D-0D43080D5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BD68-E653-494B-BD74-28778EFA7F9A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9448-3551-4DAB-974A-A2C37A74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4CA1-3B4B-460A-A145-1A5416E4356A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E546-119A-4894-8A82-15F488227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3C91-51D8-4F72-BF02-72D07C755D4A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6BE2-068B-4195-97D5-A58FFC9B4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BE07-E231-4FAD-864F-270B7BCEFE78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A62E-75F3-4E2D-91BB-165D0973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91643-4229-451F-93B6-5E3AC91897EE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851E-B1FA-45FD-842F-ABD4D1A6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88AEF-DD3E-458E-AEF1-E760C5D7D310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15F7BF-D9F5-4BE1-885B-5BE3F214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51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1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00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090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39"/>
            <a:ext cx="6096001" cy="4217861"/>
          </a:xfrm>
          <a:prstGeom prst="rect">
            <a:avLst/>
          </a:prstGeom>
        </p:spPr>
      </p:pic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9281565" y="96838"/>
            <a:ext cx="283899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cs-CZ" altLang="en-US" dirty="0">
                <a:solidFill>
                  <a:schemeClr val="bg1"/>
                </a:solidFill>
                <a:latin typeface="Calibri" pitchFamily="34" charset="0"/>
              </a:rPr>
              <a:t>Žitný prezentace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en-US" dirty="0" smtClean="0">
                <a:solidFill>
                  <a:schemeClr val="bg1"/>
                </a:solidFill>
                <a:latin typeface="Calibri" pitchFamily="34" charset="0"/>
              </a:rPr>
              <a:t>3.9</a:t>
            </a:r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.201</a:t>
            </a:r>
            <a:r>
              <a:rPr lang="cs-CZ" altLang="en-US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TextovéPole 2"/>
          <p:cNvSpPr txBox="1"/>
          <p:nvPr/>
        </p:nvSpPr>
        <p:spPr>
          <a:xfrm>
            <a:off x="144758" y="0"/>
            <a:ext cx="128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cs-CZ" sz="4000" b="1" smtClean="0">
                <a:solidFill>
                  <a:schemeClr val="bg1"/>
                </a:solidFill>
              </a:rPr>
              <a:t>RZ7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232" y="4218174"/>
            <a:ext cx="3515768" cy="26398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18174"/>
            <a:ext cx="2580232" cy="26398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34952" y="4529224"/>
            <a:ext cx="499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Svět</a:t>
            </a:r>
            <a:r>
              <a:rPr lang="cs-CZ" dirty="0" smtClean="0"/>
              <a:t>elná mikroskopie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56663" y="4353515"/>
            <a:ext cx="313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Kolagen barvený </a:t>
            </a:r>
            <a:r>
              <a:rPr lang="cs-CZ" dirty="0" err="1" smtClean="0">
                <a:solidFill>
                  <a:schemeClr val="bg1"/>
                </a:solidFill>
              </a:rPr>
              <a:t>alciánovou</a:t>
            </a:r>
            <a:r>
              <a:rPr lang="cs-CZ" dirty="0" smtClean="0">
                <a:solidFill>
                  <a:schemeClr val="bg1"/>
                </a:solidFill>
              </a:rPr>
              <a:t> modří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24481" y="3665692"/>
            <a:ext cx="546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Transmisní elektronová mikroskopie kolagenu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800"/>
            <a:ext cx="3133333" cy="2352381"/>
          </a:xfrm>
          <a:prstGeom prst="rect">
            <a:avLst/>
          </a:prstGeom>
        </p:spPr>
      </p:pic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2097741" y="1570131"/>
            <a:ext cx="97855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SQUEEZing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flow</a:t>
            </a:r>
            <a:endParaRPr lang="cs-CZ" altLang="en-US" sz="7200" b="1" dirty="0" smtClean="0">
              <a:solidFill>
                <a:schemeClr val="bg1"/>
              </a:solidFill>
              <a:latin typeface="Calibri Light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b="1" dirty="0" smtClean="0">
                <a:solidFill>
                  <a:schemeClr val="bg1"/>
                </a:solidFill>
                <a:latin typeface="Calibri Light"/>
              </a:rPr>
              <a:t>GAČR = kolagen </a:t>
            </a:r>
            <a:endParaRPr lang="en-US" altLang="en-US" sz="2400" b="1" dirty="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7496" y="1586139"/>
                <a:ext cx="5947647" cy="8833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nary>
                        <m:naryPr>
                          <m:limLoc m:val="undOvr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6" y="1586139"/>
                <a:ext cx="5947647" cy="8833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704006" y="807208"/>
            <a:ext cx="1132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Bez újmy na obecnosti lze axiální sílu vyjádřit integrálem radiálního gradientu tlaku (to plyne jen z rovnice rovnováhy v radiálním směru a z mocninového modelu N</a:t>
            </a:r>
            <a:r>
              <a:rPr lang="cs-CZ" baseline="-25000" dirty="0" smtClean="0"/>
              <a:t>1</a:t>
            </a:r>
            <a:r>
              <a:rPr lang="cs-CZ" dirty="0" smtClean="0"/>
              <a:t>).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4006" y="2654188"/>
            <a:ext cx="1058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Problém se tím vlastně redukuje na stanovení radiální profilu gradientu tlaku. Dříve odvozený vztah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238040" y="3023520"/>
                <a:ext cx="3944734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40" y="3023520"/>
                <a:ext cx="3944734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04006" y="3817392"/>
            <a:ext cx="1119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opravdu dává po dosazení předchozí vztah pro axiální sílu F, jenomže ten vztah byl odvozen z rovnice kontinuity pro nestlačitelnou kapalinu.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5914" y="4533919"/>
            <a:ext cx="111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Stlačitelnost můžeme vyjádřit stejným způsobem jako u extruze (viz. REOM), </a:t>
            </a:r>
            <a:r>
              <a:rPr lang="cs-CZ" dirty="0" err="1" smtClean="0"/>
              <a:t>tj</a:t>
            </a:r>
            <a:r>
              <a:rPr lang="cs-CZ" dirty="0" smtClean="0"/>
              <a:t> na základě představy dvoufázového systému jemných rozptýlených bublinek vzduchu v nestlačitelné kapalné fázi. O hmotnostním podílu bublinek předpokládáme, že je konstantní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796664" y="5446301"/>
                <a:ext cx="933141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664" y="5446301"/>
                <a:ext cx="933141" cy="5735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996197" y="1644352"/>
            <a:ext cx="592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Rovnice kontinuity tedy stále ještě není ve </a:t>
            </a:r>
            <a:r>
              <a:rPr lang="cs-CZ" dirty="0" smtClean="0"/>
              <a:t>hře, takže tento vztah pro sílu F platí i pro stlačitelnou tekutinu.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99" y="5176263"/>
            <a:ext cx="2343337" cy="91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4006" y="807208"/>
            <a:ext cx="113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Objem</a:t>
            </a:r>
            <a:r>
              <a:rPr lang="en-US" dirty="0" smtClean="0"/>
              <a:t> </a:t>
            </a:r>
            <a:r>
              <a:rPr lang="en-US" dirty="0" err="1" smtClean="0"/>
              <a:t>vzorku</a:t>
            </a:r>
            <a:r>
              <a:rPr lang="en-US" dirty="0" smtClean="0"/>
              <a:t> s </a:t>
            </a:r>
            <a:r>
              <a:rPr lang="en-US" dirty="0" err="1" smtClean="0"/>
              <a:t>hmotnost</a:t>
            </a:r>
            <a:r>
              <a:rPr lang="cs-CZ" dirty="0" smtClean="0"/>
              <a:t>í kolagenu M</a:t>
            </a:r>
            <a:r>
              <a:rPr lang="cs-CZ" baseline="-25000" dirty="0" smtClean="0"/>
              <a:t>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505118" y="1288611"/>
                <a:ext cx="5021375" cy="8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18" y="1288611"/>
                <a:ext cx="5021375" cy="807722"/>
              </a:xfrm>
              <a:prstGeom prst="rect">
                <a:avLst/>
              </a:prstGeom>
              <a:blipFill rotWithShape="1">
                <a:blip r:embed="rId2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7293110" y="1359299"/>
                <a:ext cx="1574854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10" y="1359299"/>
                <a:ext cx="1574854" cy="391902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6902506" y="1359299"/>
            <a:ext cx="500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en-US" dirty="0" smtClean="0"/>
              <a:t>de </a:t>
            </a:r>
            <a:r>
              <a:rPr lang="cs-CZ" dirty="0" smtClean="0"/>
              <a:t>                      je </a:t>
            </a:r>
            <a:r>
              <a:rPr lang="en-US" dirty="0" err="1" smtClean="0"/>
              <a:t>konstantn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koeficient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4006" y="2225892"/>
            <a:ext cx="1051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Hmotnost vzorku kolagenu (hmotnost vzduchu zanedbáme) ve válci o výšce h a o poloměru R je za předpokladu, že tlak p(r) nezávisí na z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814046" y="2549057"/>
                <a:ext cx="1990353" cy="1025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𝑟h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46" y="2549057"/>
                <a:ext cx="1990353" cy="1025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945183" y="3592604"/>
                <a:ext cx="8864543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≅</m:t>
                      </m:r>
                      <m:limLow>
                        <m:limLow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limLow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groupChr>
                            <m:groupChrPr>
                              <m:chr m:val="⏟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𝑑h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𝑑𝑟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akumulace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ve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lci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ý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tok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po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obvodu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groupCh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  <m:li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183" y="3592604"/>
                <a:ext cx="8864543" cy="1338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056168" y="5200132"/>
                <a:ext cx="5623591" cy="10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𝑟𝑑𝑟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𝑚𝑅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168" y="5200132"/>
                <a:ext cx="5623591" cy="10716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30901" y="3311610"/>
            <a:ext cx="442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Hmotnostn</a:t>
            </a:r>
            <a:r>
              <a:rPr lang="cs-CZ" dirty="0" smtClean="0"/>
              <a:t>í bilance (akumulace=-výtok)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0901" y="5038164"/>
            <a:ext cx="5535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Výsledkem je rovnice vyjadřující souvislost mezi pohybem desek (h) a tlakem p. Pravá strana je gradient tlaku pro r=R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48158" y="975759"/>
            <a:ext cx="63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Možné námitky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1513" y="1859186"/>
            <a:ext cx="1200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Levá strana: časová derivace je aplikována jen na vzdálenost disků h(t) a neuvažuje časovou proměnnost tlaku</a:t>
            </a:r>
          </a:p>
          <a:p>
            <a:endParaRPr lang="cs-CZ" dirty="0" smtClean="0"/>
          </a:p>
          <a:p>
            <a:r>
              <a:rPr lang="cs-CZ" dirty="0" smtClean="0"/>
              <a:t>Pravá strana: neuvažuje závislost konzistence na tlaku (velikosti bublin). Koeficient K odpovídá atmosférickému tlaku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234660" y="3407678"/>
                <a:ext cx="6515630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𝑑h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lim>
                      </m:limLow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60" y="3407678"/>
                <a:ext cx="6515630" cy="9973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248158" y="2945501"/>
            <a:ext cx="1174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Cílový vztah pro radiální průběh tlaku můžeme aproximovat funkcí odvozenou pro nestlačitelnou kapalinu upravenou korekcí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</a:t>
            </a:r>
            <a:r>
              <a:rPr lang="cs-CZ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411426" y="611737"/>
                <a:ext cx="5623591" cy="10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𝑟𝑑𝑟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𝑚𝑅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26" y="611737"/>
                <a:ext cx="5623591" cy="1071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358112" y="4405002"/>
                <a:ext cx="8163902" cy="108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𝑟𝑑𝑟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12" y="4405002"/>
                <a:ext cx="8163902" cy="1081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248158" y="4260779"/>
            <a:ext cx="280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r>
              <a:rPr lang="en-US" dirty="0" smtClean="0"/>
              <a:t>o </a:t>
            </a:r>
            <a:r>
              <a:rPr lang="en-US" dirty="0" err="1" smtClean="0"/>
              <a:t>dosazen</a:t>
            </a:r>
            <a:r>
              <a:rPr lang="cs-CZ" dirty="0" smtClean="0"/>
              <a:t>í</a:t>
            </a:r>
            <a:endParaRPr lang="en-US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259660" y="5653547"/>
            <a:ext cx="1093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této rovnice je třeba stanovit </a:t>
            </a:r>
            <a:r>
              <a:rPr lang="en-US" dirty="0" err="1" smtClean="0"/>
              <a:t>korekci</a:t>
            </a:r>
            <a:r>
              <a:rPr lang="en-US" dirty="0" smtClean="0"/>
              <a:t> </a:t>
            </a:r>
            <a:r>
              <a:rPr lang="cs-CZ" dirty="0" smtClean="0">
                <a:sym typeface="Symbol"/>
              </a:rPr>
              <a:t></a:t>
            </a:r>
            <a:r>
              <a:rPr lang="cs-CZ" dirty="0" smtClean="0">
                <a:sym typeface="Symbol" panose="05050102010706020507" pitchFamily="18" charset="2"/>
              </a:rPr>
              <a:t> (v závislosti na h, </a:t>
            </a:r>
            <a:r>
              <a:rPr lang="cs-CZ" dirty="0" err="1" smtClean="0">
                <a:sym typeface="Symbol" panose="05050102010706020507" pitchFamily="18" charset="2"/>
              </a:rPr>
              <a:t>dh</a:t>
            </a:r>
            <a:r>
              <a:rPr lang="cs-CZ" dirty="0" smtClean="0">
                <a:sym typeface="Symbol" panose="05050102010706020507" pitchFamily="18" charset="2"/>
              </a:rPr>
              <a:t>/</a:t>
            </a:r>
            <a:r>
              <a:rPr lang="cs-CZ" dirty="0" err="1" smtClean="0">
                <a:sym typeface="Symbol" panose="05050102010706020507" pitchFamily="18" charset="2"/>
              </a:rPr>
              <a:t>dt</a:t>
            </a:r>
            <a:r>
              <a:rPr lang="cs-CZ" dirty="0" smtClean="0">
                <a:sym typeface="Symbol" panose="05050102010706020507" pitchFamily="18" charset="2"/>
              </a:rPr>
              <a:t>) což je korekce potřebná ke stanovení tlakového profilu a tedy i axiální síly. Je to vlastně jen algebraická rovnice, kterou je třeba řešit numericky.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6250" y="628504"/>
            <a:ext cx="938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Integrál na levé straně nelze vyčíslit analyticky, 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658753" y="1119576"/>
                <a:ext cx="7892161" cy="1045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𝑟𝑑𝑟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𝑟𝑓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53" y="1119576"/>
                <a:ext cx="7892161" cy="1045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479122" y="2165247"/>
                <a:ext cx="3541932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22" y="2165247"/>
                <a:ext cx="3541932" cy="806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839380" y="2165247"/>
                <a:ext cx="1487267" cy="790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380" y="2165247"/>
                <a:ext cx="1487267" cy="790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761945" y="2203567"/>
                <a:ext cx="2546979" cy="865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945" y="2203567"/>
                <a:ext cx="2546979" cy="865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658752" y="3093619"/>
                <a:ext cx="7182672" cy="10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  <m: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52" y="3093619"/>
                <a:ext cx="7182672" cy="10722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3158451" y="5768782"/>
            <a:ext cx="368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r>
              <a:rPr lang="cs-CZ" sz="1200" dirty="0" smtClean="0"/>
              <a:t>á</a:t>
            </a:r>
            <a:r>
              <a:rPr lang="en-US" sz="1200" dirty="0" err="1" smtClean="0"/>
              <a:t>sleduj</a:t>
            </a:r>
            <a:r>
              <a:rPr lang="cs-CZ" sz="1200" dirty="0" smtClean="0"/>
              <a:t>í</a:t>
            </a:r>
            <a:r>
              <a:rPr lang="en-US" sz="1200" dirty="0" smtClean="0"/>
              <a:t>c</a:t>
            </a:r>
            <a:r>
              <a:rPr lang="cs-CZ" sz="1200" dirty="0" smtClean="0"/>
              <a:t>í</a:t>
            </a:r>
            <a:r>
              <a:rPr lang="en-US" sz="1200" dirty="0" smtClean="0"/>
              <a:t> </a:t>
            </a:r>
            <a:r>
              <a:rPr lang="en-US" sz="1200" dirty="0" err="1" smtClean="0"/>
              <a:t>graf</a:t>
            </a:r>
            <a:r>
              <a:rPr lang="en-US" sz="1200" dirty="0" smtClean="0"/>
              <a:t> </a:t>
            </a:r>
            <a:r>
              <a:rPr lang="en-US" sz="1200" dirty="0" err="1" smtClean="0"/>
              <a:t>byl</a:t>
            </a:r>
            <a:r>
              <a:rPr lang="en-US" sz="1200" dirty="0" smtClean="0"/>
              <a:t> z</a:t>
            </a:r>
            <a:r>
              <a:rPr lang="cs-CZ" sz="1200" dirty="0" smtClean="0"/>
              <a:t>í</a:t>
            </a:r>
            <a:r>
              <a:rPr lang="en-US" sz="1200" dirty="0" err="1" smtClean="0"/>
              <a:t>sk</a:t>
            </a:r>
            <a:r>
              <a:rPr lang="cs-CZ" sz="1200" dirty="0" err="1" smtClean="0"/>
              <a:t>án</a:t>
            </a:r>
            <a:r>
              <a:rPr lang="en-US" sz="1200" dirty="0" smtClean="0"/>
              <a:t> </a:t>
            </a:r>
            <a:r>
              <a:rPr lang="cs-CZ" sz="1200" dirty="0" smtClean="0"/>
              <a:t>pro parametry R=</a:t>
            </a:r>
            <a:r>
              <a:rPr lang="en-US" sz="1200" dirty="0" smtClean="0"/>
              <a:t>0.1 </a:t>
            </a:r>
            <a:r>
              <a:rPr lang="cs-CZ" sz="1200" dirty="0" smtClean="0"/>
              <a:t>m=</a:t>
            </a:r>
            <a:r>
              <a:rPr lang="en-US" sz="1200" dirty="0" smtClean="0"/>
              <a:t>0.9, Z=100000, p</a:t>
            </a:r>
            <a:r>
              <a:rPr lang="en-US" sz="1200" baseline="-25000" dirty="0" smtClean="0"/>
              <a:t>a</a:t>
            </a:r>
            <a:r>
              <a:rPr lang="en-US" sz="1200" dirty="0" smtClean="0"/>
              <a:t>=100000, </a:t>
            </a:r>
            <a:r>
              <a:rPr lang="en-US" sz="1200" dirty="0" smtClean="0">
                <a:sym typeface="Symbol"/>
              </a:rPr>
              <a:t>=+1=2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4" y="4034118"/>
            <a:ext cx="4727576" cy="283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839380" y="4579181"/>
                <a:ext cx="917559" cy="6490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1200" i="1">
                              <a:latin typeface="Cambria Math"/>
                            </a:rPr>
                            <m:t>𝑟𝑓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380" y="4579181"/>
                <a:ext cx="917559" cy="649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10977225" y="6286451"/>
            <a:ext cx="73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Ω</a:t>
            </a:r>
            <a:r>
              <a:rPr lang="cs-CZ" sz="1200" dirty="0" smtClean="0"/>
              <a:t> </a:t>
            </a:r>
            <a:r>
              <a:rPr lang="en-US" sz="1200" dirty="0" smtClean="0"/>
              <a:t>[Pa]</a:t>
            </a:r>
            <a:endParaRPr lang="en-US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0625" y="4345196"/>
            <a:ext cx="55156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Hmotnost kolagenu ve stlačovaném prostoru s rostoucím podílem vzduchu klesá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5701" y="1089504"/>
            <a:ext cx="933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až podezřelé jak přesně aproximace integrálu hmotnosti kolagenu funguje: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86" y="2632880"/>
            <a:ext cx="5981350" cy="359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17768" y="3341010"/>
            <a:ext cx="130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Relativní chyba</a:t>
            </a:r>
            <a:endParaRPr lang="en-US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56742" y="5617031"/>
            <a:ext cx="73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Ω</a:t>
            </a:r>
            <a:r>
              <a:rPr lang="cs-CZ" sz="1200" dirty="0" smtClean="0"/>
              <a:t> </a:t>
            </a:r>
            <a:r>
              <a:rPr lang="en-US" sz="1200" dirty="0" smtClean="0"/>
              <a:t>[Pa]</a:t>
            </a:r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5599" y="1630704"/>
            <a:ext cx="368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r>
              <a:rPr lang="cs-CZ" sz="1200" dirty="0" smtClean="0"/>
              <a:t>á</a:t>
            </a:r>
            <a:r>
              <a:rPr lang="en-US" sz="1200" dirty="0" err="1" smtClean="0"/>
              <a:t>sleduj</a:t>
            </a:r>
            <a:r>
              <a:rPr lang="cs-CZ" sz="1200" dirty="0" smtClean="0"/>
              <a:t>í</a:t>
            </a:r>
            <a:r>
              <a:rPr lang="en-US" sz="1200" dirty="0" smtClean="0"/>
              <a:t>c</a:t>
            </a:r>
            <a:r>
              <a:rPr lang="cs-CZ" sz="1200" dirty="0" smtClean="0"/>
              <a:t>í</a:t>
            </a:r>
            <a:r>
              <a:rPr lang="en-US" sz="1200" dirty="0" smtClean="0"/>
              <a:t> </a:t>
            </a:r>
            <a:r>
              <a:rPr lang="en-US" sz="1200" dirty="0" err="1" smtClean="0"/>
              <a:t>graf</a:t>
            </a:r>
            <a:r>
              <a:rPr lang="en-US" sz="1200" dirty="0" smtClean="0"/>
              <a:t> </a:t>
            </a:r>
            <a:r>
              <a:rPr lang="en-US" sz="1200" dirty="0" err="1" smtClean="0"/>
              <a:t>byl</a:t>
            </a:r>
            <a:r>
              <a:rPr lang="en-US" sz="1200" dirty="0" smtClean="0"/>
              <a:t> z</a:t>
            </a:r>
            <a:r>
              <a:rPr lang="cs-CZ" sz="1200" dirty="0" smtClean="0"/>
              <a:t>í</a:t>
            </a:r>
            <a:r>
              <a:rPr lang="en-US" sz="1200" dirty="0" err="1" smtClean="0"/>
              <a:t>sk</a:t>
            </a:r>
            <a:r>
              <a:rPr lang="cs-CZ" sz="1200" dirty="0" err="1" smtClean="0"/>
              <a:t>án</a:t>
            </a:r>
            <a:r>
              <a:rPr lang="en-US" sz="1200" dirty="0" smtClean="0"/>
              <a:t> v </a:t>
            </a:r>
            <a:r>
              <a:rPr lang="en-US" sz="1200" dirty="0" err="1" smtClean="0"/>
              <a:t>Excelu</a:t>
            </a:r>
            <a:r>
              <a:rPr lang="en-US" sz="1200" dirty="0" smtClean="0"/>
              <a:t> </a:t>
            </a:r>
            <a:r>
              <a:rPr lang="en-US" sz="1200" dirty="0" err="1" smtClean="0"/>
              <a:t>numerickou</a:t>
            </a:r>
            <a:r>
              <a:rPr lang="en-US" sz="1200" dirty="0" smtClean="0"/>
              <a:t> </a:t>
            </a:r>
            <a:r>
              <a:rPr lang="en-US" sz="1200" dirty="0" err="1" smtClean="0"/>
              <a:t>integrac</a:t>
            </a:r>
            <a:r>
              <a:rPr lang="cs-CZ" sz="1200" dirty="0" smtClean="0"/>
              <a:t>í (2000 bodů) pro parametry R=</a:t>
            </a:r>
            <a:r>
              <a:rPr lang="en-US" sz="1200" dirty="0" smtClean="0"/>
              <a:t>0.1 </a:t>
            </a:r>
            <a:r>
              <a:rPr lang="cs-CZ" sz="1200" dirty="0" smtClean="0"/>
              <a:t>m=</a:t>
            </a:r>
            <a:r>
              <a:rPr lang="en-US" sz="1200" dirty="0" smtClean="0"/>
              <a:t>0.9, Z=100000, p</a:t>
            </a:r>
            <a:r>
              <a:rPr lang="en-US" sz="1200" baseline="-25000" dirty="0" smtClean="0"/>
              <a:t>a</a:t>
            </a:r>
            <a:r>
              <a:rPr lang="en-US" sz="1200" dirty="0" smtClean="0"/>
              <a:t>=100000, </a:t>
            </a:r>
            <a:r>
              <a:rPr lang="en-US" sz="1200" dirty="0" smtClean="0">
                <a:sym typeface="Symbol"/>
              </a:rPr>
              <a:t>=+1=2</a:t>
            </a:r>
            <a:endParaRPr lang="en-US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839206" y="3489880"/>
            <a:ext cx="31856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  při vysokém podílu vzduchu je chyba aproximace integrálu menší než procento.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68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316865" y="1197809"/>
                <a:ext cx="7025834" cy="1108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el-GR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5" y="1197809"/>
                <a:ext cx="7025834" cy="1108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39866" y="657876"/>
            <a:ext cx="1162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cs-CZ" dirty="0" smtClean="0"/>
              <a:t>ý</a:t>
            </a:r>
            <a:r>
              <a:rPr lang="en-US" dirty="0" err="1" smtClean="0"/>
              <a:t>sledkem</a:t>
            </a:r>
            <a:r>
              <a:rPr lang="cs-CZ" dirty="0" smtClean="0"/>
              <a:t> </a:t>
            </a:r>
            <a:r>
              <a:rPr lang="en-US" dirty="0" err="1" smtClean="0"/>
              <a:t>analytick</a:t>
            </a:r>
            <a:r>
              <a:rPr lang="cs-CZ" dirty="0" smtClean="0"/>
              <a:t>é aproximace integrálu je algebraická rovnice pro </a:t>
            </a:r>
            <a:r>
              <a:rPr lang="cs-CZ" dirty="0" smtClean="0">
                <a:sym typeface="Symbol"/>
              </a:rPr>
              <a:t></a:t>
            </a:r>
            <a:r>
              <a:rPr lang="cs-CZ" dirty="0" smtClean="0">
                <a:sym typeface="Symbol" panose="05050102010706020507" pitchFamily="18" charset="2"/>
              </a:rPr>
              <a:t>, která se ale také nedá řešit analyticky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8244812" y="1921437"/>
                <a:ext cx="393466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12" y="1921437"/>
                <a:ext cx="3934667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7679140" y="2121460"/>
            <a:ext cx="6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kde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0306" y="2690815"/>
            <a:ext cx="622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 mal</a:t>
            </a:r>
            <a:r>
              <a:rPr lang="cs-CZ" dirty="0" smtClean="0"/>
              <a:t>é hodnoty </a:t>
            </a:r>
            <a:r>
              <a:rPr lang="el-GR" dirty="0" smtClean="0"/>
              <a:t>Ω</a:t>
            </a:r>
            <a:r>
              <a:rPr lang="cs-CZ" dirty="0" smtClean="0"/>
              <a:t> je možné použít aproximaci řešení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604682" y="3146612"/>
                <a:ext cx="5247334" cy="970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82" y="3146612"/>
                <a:ext cx="5247334" cy="9705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316865" y="4478035"/>
                <a:ext cx="7657674" cy="1474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5" y="4478035"/>
                <a:ext cx="7657674" cy="14743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430306" y="4071755"/>
            <a:ext cx="453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r>
              <a:rPr lang="en-US" dirty="0" smtClean="0"/>
              <a:t> j</a:t>
            </a:r>
            <a:r>
              <a:rPr lang="cs-CZ" dirty="0" smtClean="0"/>
              <a:t>í odpovídající aproximaci tlaku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46847" y="2691191"/>
                <a:ext cx="5947647" cy="8833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nary>
                        <m:naryPr>
                          <m:limLoc m:val="undOvr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" y="2691191"/>
                <a:ext cx="5947647" cy="8833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284183" y="663172"/>
                <a:ext cx="5407314" cy="1474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83" y="663172"/>
                <a:ext cx="5407314" cy="14743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46847" y="663388"/>
            <a:ext cx="40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Derivací předchozího vztahu p(r) 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5459" y="2321859"/>
            <a:ext cx="623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Dosazen</a:t>
            </a:r>
            <a:r>
              <a:rPr lang="cs-CZ" dirty="0" err="1" smtClean="0"/>
              <a:t>ím</a:t>
            </a:r>
            <a:r>
              <a:rPr lang="cs-CZ" dirty="0" smtClean="0"/>
              <a:t> do vztahu pro axiální sílu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0" y="4439309"/>
                <a:ext cx="12192000" cy="1515736"/>
              </a:xfrm>
              <a:prstGeom prst="rect">
                <a:avLst/>
              </a:prstGeom>
              <a:solidFill>
                <a:srgbClr val="BEF8FE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+3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𝑑h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𝑑𝑡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𝑑h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𝑑𝑡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39309"/>
                <a:ext cx="12192000" cy="15157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779929" y="3836894"/>
            <a:ext cx="89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 je finální vztah pro sílu, kde jsem se ale ztratil ve znaméncích  (třeba opravit</a:t>
            </a:r>
            <a:r>
              <a:rPr lang="en-US" dirty="0" smtClean="0"/>
              <a:t>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 smtClean="0"/>
              <a:t>Laun</a:t>
            </a:r>
            <a:r>
              <a:rPr lang="cs-CZ" sz="2400" b="1" dirty="0" smtClean="0"/>
              <a:t> – mocninová kapalina a </a:t>
            </a:r>
            <a:r>
              <a:rPr lang="cs-CZ" sz="2400" b="1" dirty="0" smtClean="0">
                <a:solidFill>
                  <a:srgbClr val="FF0000"/>
                </a:solidFill>
              </a:rPr>
              <a:t>skluz na stěně </a:t>
            </a:r>
            <a:endParaRPr lang="cs-CZ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6163" y="1972236"/>
            <a:ext cx="783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Laun</a:t>
            </a:r>
            <a:r>
              <a:rPr lang="cs-CZ" dirty="0"/>
              <a:t> et al. „</a:t>
            </a:r>
            <a:r>
              <a:rPr lang="cs-CZ" dirty="0" err="1"/>
              <a:t>Analytical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squeezing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slip“, </a:t>
            </a:r>
            <a:r>
              <a:rPr lang="cs-CZ" dirty="0" err="1"/>
              <a:t>J.Non-Newtonian</a:t>
            </a:r>
            <a:r>
              <a:rPr lang="cs-CZ" dirty="0"/>
              <a:t> Fluid Mech. 1999</a:t>
            </a:r>
            <a:endParaRPr lang="en-US" dirty="0"/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1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 smtClean="0"/>
              <a:t>Laun</a:t>
            </a:r>
            <a:r>
              <a:rPr lang="cs-CZ" sz="2400" b="1" dirty="0" smtClean="0"/>
              <a:t> – mocninová kapalina a </a:t>
            </a:r>
            <a:r>
              <a:rPr lang="cs-CZ" sz="2400" b="1" dirty="0" smtClean="0">
                <a:solidFill>
                  <a:srgbClr val="FF0000"/>
                </a:solidFill>
              </a:rPr>
              <a:t>skluz na stěně </a:t>
            </a:r>
            <a:endParaRPr lang="cs-CZ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9271" y="654424"/>
            <a:ext cx="1135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Článek řeší </a:t>
            </a:r>
            <a:r>
              <a:rPr lang="cs-CZ" dirty="0" err="1" smtClean="0"/>
              <a:t>squeezing</a:t>
            </a:r>
            <a:r>
              <a:rPr lang="cs-CZ" dirty="0" smtClean="0"/>
              <a:t> nestlačitelné mocninové kapaliny mezi kruhovými disky přičemž uvažuje skluz na stěně (speciální případ jsou mazané disky, kdy úplně vymizí smykové síly a projevuje se jen elongační tok).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9271" y="1461247"/>
            <a:ext cx="91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Pozor na </a:t>
            </a:r>
            <a:r>
              <a:rPr lang="cs-CZ" sz="1200" dirty="0" err="1" smtClean="0"/>
              <a:t>interpretraci</a:t>
            </a:r>
            <a:r>
              <a:rPr lang="cs-CZ" sz="1200" dirty="0" smtClean="0"/>
              <a:t> výsledků a vztahů: počátek souřadného systému (souřadnice z=0) není na dolním pevném disku, ale uprostřed – vlastně se předpokládá, že oba disky se pohybují proti sobě. Symbol h je jen poloviční vzdálenost desek H=2h.</a:t>
            </a:r>
            <a:endParaRPr lang="en-US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9271" y="2160494"/>
            <a:ext cx="1151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rovnicí je rovnice kontinuity a rovnováhy v radiálním směru </a:t>
            </a:r>
            <a:r>
              <a:rPr lang="cs-CZ" sz="1400" dirty="0" smtClean="0"/>
              <a:t>(kde jsou mlčky zanedbána normálová napětí)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326776" y="2634462"/>
                <a:ext cx="216841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76" y="2634462"/>
                <a:ext cx="2168414" cy="6298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410634" y="2634462"/>
                <a:ext cx="1862498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634" y="2634462"/>
                <a:ext cx="1862498" cy="619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225552" y="2570566"/>
                <a:ext cx="1814150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552" y="2570566"/>
                <a:ext cx="1814150" cy="7468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02024" y="3397624"/>
            <a:ext cx="1110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cs-CZ" dirty="0" smtClean="0"/>
              <a:t>ť už je konstitutivní model jakýkoliv, je radiální rychlost vždy typu   </a:t>
            </a:r>
            <a:r>
              <a:rPr lang="cs-CZ" i="1" dirty="0" err="1" smtClean="0">
                <a:solidFill>
                  <a:srgbClr val="FF0000"/>
                </a:solidFill>
              </a:rPr>
              <a:t>u</a:t>
            </a:r>
            <a:r>
              <a:rPr lang="cs-CZ" baseline="-25000" dirty="0" err="1" smtClean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i="1" dirty="0" err="1" smtClean="0">
                <a:solidFill>
                  <a:srgbClr val="FF0000"/>
                </a:solidFill>
              </a:rPr>
              <a:t>r,z</a:t>
            </a:r>
            <a:r>
              <a:rPr lang="cs-CZ" dirty="0" smtClean="0">
                <a:solidFill>
                  <a:srgbClr val="FF0000"/>
                </a:solidFill>
              </a:rPr>
              <a:t>)=</a:t>
            </a:r>
            <a:r>
              <a:rPr lang="cs-CZ" i="1" dirty="0" smtClean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g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i="1" dirty="0" smtClean="0">
                <a:solidFill>
                  <a:srgbClr val="FF000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r>
              <a:rPr lang="cs-CZ" dirty="0" smtClean="0"/>
              <a:t>. Pro mocninovou kapalinu je radiální profil tlaku vždy typu </a:t>
            </a:r>
            <a:r>
              <a:rPr lang="cs-CZ" i="1" dirty="0" smtClean="0">
                <a:solidFill>
                  <a:srgbClr val="FF0000"/>
                </a:solidFill>
              </a:rPr>
              <a:t>p=A</a:t>
            </a:r>
            <a:r>
              <a:rPr lang="cs-CZ" dirty="0" smtClean="0">
                <a:solidFill>
                  <a:srgbClr val="FF0000"/>
                </a:solidFill>
              </a:rPr>
              <a:t>+</a:t>
            </a:r>
            <a:r>
              <a:rPr lang="cs-CZ" i="1" dirty="0" smtClean="0">
                <a:solidFill>
                  <a:srgbClr val="FF0000"/>
                </a:solidFill>
              </a:rPr>
              <a:t>B r</a:t>
            </a:r>
            <a:r>
              <a:rPr lang="cs-CZ" baseline="30000" dirty="0" smtClean="0">
                <a:solidFill>
                  <a:srgbClr val="FF0000"/>
                </a:solidFill>
              </a:rPr>
              <a:t>n+1</a:t>
            </a:r>
            <a:r>
              <a:rPr lang="cs-CZ" dirty="0" smtClean="0"/>
              <a:t>. Co je zajímavé: rychlostní pole vůbec nezávisí na koeficientu konzistence (ale závisí na indexu toku). Další fakt: Rychlost skluzu je přímo úměrná radiální souřadnici.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0634" y="4428565"/>
            <a:ext cx="11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r>
              <a:rPr lang="cs-CZ" dirty="0" smtClean="0"/>
              <a:t>l</a:t>
            </a:r>
            <a:r>
              <a:rPr lang="en-US" dirty="0" err="1" smtClean="0"/>
              <a:t>ativn</a:t>
            </a:r>
            <a:r>
              <a:rPr lang="cs-CZ" dirty="0" smtClean="0"/>
              <a:t>í skluz</a:t>
            </a:r>
            <a:r>
              <a:rPr lang="en-US" dirty="0" smtClean="0"/>
              <a:t> (</a:t>
            </a:r>
            <a:r>
              <a:rPr lang="en-US" i="1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– </a:t>
            </a:r>
            <a:r>
              <a:rPr lang="en-US" dirty="0" err="1" smtClean="0"/>
              <a:t>skluzov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rychlost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cs-CZ" dirty="0" smtClean="0"/>
              <a:t> okraji disku </a:t>
            </a:r>
            <a:r>
              <a:rPr lang="cs-CZ" i="1" dirty="0" smtClean="0"/>
              <a:t>r=R</a:t>
            </a:r>
            <a:r>
              <a:rPr lang="cs-CZ" dirty="0" smtClean="0"/>
              <a:t>) je vyjádřen bezrozměrným  parametrem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322294" y="4975411"/>
                <a:ext cx="1580304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94" y="4975411"/>
                <a:ext cx="1580304" cy="8914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155576" y="5136777"/>
                <a:ext cx="1416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76" y="5136777"/>
                <a:ext cx="141679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4805081" y="5136777"/>
            <a:ext cx="699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=</a:t>
            </a:r>
            <a:r>
              <a:rPr lang="cs-CZ" dirty="0" smtClean="0">
                <a:sym typeface="Symbol"/>
              </a:rPr>
              <a:t>0 nulový skluz (řešení </a:t>
            </a:r>
            <a:r>
              <a:rPr lang="cs-CZ" dirty="0" err="1" smtClean="0">
                <a:sym typeface="Symbol"/>
              </a:rPr>
              <a:t>Scott</a:t>
            </a:r>
            <a:r>
              <a:rPr lang="en-US" dirty="0" smtClean="0">
                <a:sym typeface="Symbol"/>
              </a:rPr>
              <a:t> 1931</a:t>
            </a:r>
            <a:r>
              <a:rPr lang="cs-CZ" dirty="0" smtClean="0">
                <a:sym typeface="Symbol"/>
              </a:rPr>
              <a:t>), </a:t>
            </a:r>
            <a:r>
              <a:rPr lang="en-US" dirty="0">
                <a:sym typeface="Symbol"/>
              </a:rPr>
              <a:t>=</a:t>
            </a:r>
            <a:r>
              <a:rPr lang="cs-CZ" dirty="0" smtClean="0">
                <a:sym typeface="Symbol"/>
              </a:rPr>
              <a:t>0.5 úplný skluz, čistě elongační deformace s konstantní radiální rychlostí po celém průřezu 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18" y="1211480"/>
            <a:ext cx="1503375" cy="10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 smtClean="0"/>
              <a:t>Laun</a:t>
            </a:r>
            <a:r>
              <a:rPr lang="cs-CZ" sz="2400" b="1" dirty="0" smtClean="0"/>
              <a:t> – mocninová kapalina a </a:t>
            </a:r>
            <a:r>
              <a:rPr lang="cs-CZ" sz="2400" b="1" dirty="0" smtClean="0">
                <a:solidFill>
                  <a:srgbClr val="FF0000"/>
                </a:solidFill>
              </a:rPr>
              <a:t>skluz na stěně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parametry</a:t>
            </a:r>
            <a:r>
              <a:rPr lang="en-US" sz="2400" b="1" dirty="0" smtClean="0"/>
              <a:t> K,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e</a:t>
            </a:r>
            <a:r>
              <a:rPr lang="en-US" sz="2400" b="1" dirty="0" smtClean="0"/>
              <a:t>, n, </a:t>
            </a:r>
            <a:r>
              <a:rPr lang="en-US" sz="2400" b="1" dirty="0" smtClean="0">
                <a:sym typeface="Symbol"/>
              </a:rPr>
              <a:t>)</a:t>
            </a:r>
            <a:r>
              <a:rPr lang="cs-CZ" sz="2400" b="1" dirty="0" smtClean="0"/>
              <a:t> 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013" y="869577"/>
            <a:ext cx="697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Výsledné rychlostní pole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837324" y="950260"/>
                <a:ext cx="6611362" cy="801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24" y="950260"/>
                <a:ext cx="6611362" cy="801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969373" y="1751826"/>
                <a:ext cx="5724324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73" y="1751826"/>
                <a:ext cx="5724324" cy="984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322729" y="2841812"/>
            <a:ext cx="1155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dirty="0" err="1" smtClean="0"/>
              <a:t>rychlostn</a:t>
            </a:r>
            <a:r>
              <a:rPr lang="cs-CZ" dirty="0" smtClean="0"/>
              <a:t>í</a:t>
            </a:r>
            <a:r>
              <a:rPr lang="en-US" dirty="0" smtClean="0"/>
              <a:t>ho pole</a:t>
            </a:r>
            <a:r>
              <a:rPr lang="cs-CZ" dirty="0" smtClean="0"/>
              <a:t> se počítají rychlosti smyku a rychlosti elongace v radiálním a axiálním směru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23174" y="3238038"/>
                <a:ext cx="1214435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74" y="3238038"/>
                <a:ext cx="1214435" cy="619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233838" y="3238038"/>
                <a:ext cx="1218089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38" y="3238038"/>
                <a:ext cx="1218089" cy="619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193035" y="3238489"/>
                <a:ext cx="1214883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35" y="3238489"/>
                <a:ext cx="1214883" cy="6190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03412" y="4123765"/>
            <a:ext cx="1159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Konstitutivní model mocninové kapaliny uvažuje dva různé koeficienty konzistence (K-pro smykový tok a K</a:t>
            </a:r>
            <a:r>
              <a:rPr lang="cs-CZ" baseline="-25000" dirty="0" smtClean="0"/>
              <a:t>e</a:t>
            </a:r>
            <a:r>
              <a:rPr lang="cs-CZ" dirty="0" smtClean="0"/>
              <a:t> pro elongační tok)</a:t>
            </a:r>
            <a:r>
              <a:rPr lang="en-US" dirty="0" smtClean="0"/>
              <a:t>,</a:t>
            </a:r>
            <a:r>
              <a:rPr lang="cs-CZ" dirty="0" smtClean="0"/>
              <a:t> ale stejný index toku 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23174" y="4798769"/>
                <a:ext cx="1814150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74" y="4798769"/>
                <a:ext cx="1814150" cy="7468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640868" y="4798769"/>
                <a:ext cx="1893082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68" y="4798769"/>
                <a:ext cx="1893082" cy="7468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225988" y="4768299"/>
                <a:ext cx="1956689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8" y="4768299"/>
                <a:ext cx="1956689" cy="7468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6875930" y="3316713"/>
            <a:ext cx="226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Pro nestlačitelnou kapalinu plyne z rovnice kontinuity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9104106" y="3222562"/>
                <a:ext cx="1352486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106" y="3222562"/>
                <a:ext cx="1352486" cy="6138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43" y="1054243"/>
            <a:ext cx="1503375" cy="10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Radiální vytěsňovací tok vazkých kapalin. 1989 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841" y="704007"/>
            <a:ext cx="1123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Vedoucí DP </a:t>
            </a:r>
            <a:r>
              <a:rPr lang="cs-CZ" dirty="0" err="1" smtClean="0"/>
              <a:t>J.Šesták</a:t>
            </a:r>
            <a:r>
              <a:rPr lang="cs-CZ" dirty="0" smtClean="0"/>
              <a:t>, konzultant </a:t>
            </a:r>
            <a:r>
              <a:rPr lang="cs-CZ" dirty="0" err="1" smtClean="0"/>
              <a:t>R.Žitný</a:t>
            </a:r>
            <a:r>
              <a:rPr lang="cs-CZ" dirty="0" smtClean="0"/>
              <a:t>, oponent </a:t>
            </a:r>
            <a:r>
              <a:rPr lang="cs-CZ" dirty="0" err="1" smtClean="0"/>
              <a:t>M.Houška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3" y="1315681"/>
            <a:ext cx="4629150" cy="27527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37" y="1397351"/>
            <a:ext cx="4819650" cy="210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972989" y="5187440"/>
                <a:ext cx="11095347" cy="6895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89" y="5187440"/>
                <a:ext cx="11095347" cy="689548"/>
              </a:xfrm>
              <a:prstGeom prst="rect">
                <a:avLst/>
              </a:prstGeom>
              <a:blipFill rotWithShape="0">
                <a:blip r:embed="rId4"/>
                <a:stretch>
                  <a:fillRect l="-1703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339365" y="3987608"/>
            <a:ext cx="1172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Obecn</a:t>
            </a:r>
            <a:r>
              <a:rPr lang="cs-CZ" dirty="0" smtClean="0"/>
              <a:t>á závislost mezi silou F, okamžitou vzdáleností h(t), okamžitou rychlostí ú=</a:t>
            </a:r>
            <a:r>
              <a:rPr lang="cs-CZ" dirty="0" err="1" smtClean="0"/>
              <a:t>dh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, okamžitým poloměrem R (kde působí atmosférický tlak, což je v případě vpravo poloměr disku) a parametry modelu </a:t>
            </a:r>
            <a:r>
              <a:rPr lang="cs-CZ" dirty="0" err="1" smtClean="0"/>
              <a:t>K,m</a:t>
            </a:r>
            <a:r>
              <a:rPr lang="cs-CZ" dirty="0" smtClean="0"/>
              <a:t> (smykový tok-mocninový model)  a </a:t>
            </a:r>
            <a:r>
              <a:rPr lang="cs-CZ" dirty="0" err="1" smtClean="0"/>
              <a:t>K‘,m</a:t>
            </a:r>
            <a:r>
              <a:rPr lang="cs-CZ" dirty="0" smtClean="0"/>
              <a:t>‘ (mocninový model prvního rozdílu normálových napětí)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 smtClean="0"/>
              <a:t>Laun</a:t>
            </a:r>
            <a:r>
              <a:rPr lang="cs-CZ" sz="2400" b="1" dirty="0" smtClean="0"/>
              <a:t> – mocninová kapalina a </a:t>
            </a:r>
            <a:r>
              <a:rPr lang="cs-CZ" sz="2400" b="1" dirty="0" smtClean="0">
                <a:solidFill>
                  <a:srgbClr val="FF0000"/>
                </a:solidFill>
              </a:rPr>
              <a:t>skluz na stěně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parametry</a:t>
            </a:r>
            <a:r>
              <a:rPr lang="en-US" sz="2400" b="1" dirty="0" smtClean="0"/>
              <a:t> K,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e</a:t>
            </a:r>
            <a:r>
              <a:rPr lang="en-US" sz="2400" b="1" dirty="0" smtClean="0"/>
              <a:t>, n, </a:t>
            </a:r>
            <a:r>
              <a:rPr lang="en-US" sz="2400" b="1" dirty="0" smtClean="0">
                <a:sym typeface="Symbol"/>
              </a:rPr>
              <a:t>)</a:t>
            </a:r>
            <a:r>
              <a:rPr lang="cs-CZ" sz="2400" b="1" dirty="0" smtClean="0"/>
              <a:t> 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219198" y="1181972"/>
                <a:ext cx="3938899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𝑟𝑑𝑟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8" y="1181972"/>
                <a:ext cx="3938899" cy="9272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46847" y="815788"/>
            <a:ext cx="110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Axi</a:t>
            </a:r>
            <a:r>
              <a:rPr lang="cs-CZ" dirty="0" err="1" smtClean="0"/>
              <a:t>ální</a:t>
            </a:r>
            <a:r>
              <a:rPr lang="cs-CZ" dirty="0" smtClean="0"/>
              <a:t> sílu může vyjádřit jako součet komponenty odpovídající smykovému </a:t>
            </a:r>
            <a:r>
              <a:rPr lang="cs-CZ" dirty="0" err="1" smtClean="0"/>
              <a:t>F</a:t>
            </a:r>
            <a:r>
              <a:rPr lang="cs-CZ" baseline="-25000" dirty="0" err="1" smtClean="0"/>
              <a:t>s</a:t>
            </a:r>
            <a:r>
              <a:rPr lang="cs-CZ" dirty="0" smtClean="0"/>
              <a:t> a elongačnímu </a:t>
            </a:r>
            <a:r>
              <a:rPr lang="cs-CZ" dirty="0" err="1" smtClean="0"/>
              <a:t>F</a:t>
            </a:r>
            <a:r>
              <a:rPr lang="cs-CZ" baseline="-25000" dirty="0" err="1" smtClean="0"/>
              <a:t>e</a:t>
            </a:r>
            <a:r>
              <a:rPr lang="cs-CZ" dirty="0" smtClean="0"/>
              <a:t> toku</a:t>
            </a:r>
            <a:endParaRPr lang="en-US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46847" y="2109214"/>
            <a:ext cx="883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Výsledek (po dosazení z konstitutivní rovnice a integraci)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219198" y="2491993"/>
                <a:ext cx="5100627" cy="746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+3)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8" y="2491993"/>
                <a:ext cx="5100627" cy="7468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219198" y="3238801"/>
                <a:ext cx="5925788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8" y="3238801"/>
                <a:ext cx="5925788" cy="808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699248" y="4177553"/>
            <a:ext cx="819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 H&lt;&lt;R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elastick</a:t>
            </a:r>
            <a:r>
              <a:rPr lang="cs-CZ" dirty="0" smtClean="0"/>
              <a:t>ý člen zanedbat  (výsledkem je tzv. rovnice Rady-</a:t>
            </a:r>
            <a:r>
              <a:rPr lang="cs-CZ" dirty="0" err="1" smtClean="0"/>
              <a:t>Laun</a:t>
            </a:r>
            <a:r>
              <a:rPr lang="cs-CZ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290916" y="4733169"/>
                <a:ext cx="6071662" cy="1016176"/>
              </a:xfrm>
              <a:prstGeom prst="rect">
                <a:avLst/>
              </a:prstGeom>
              <a:solidFill>
                <a:srgbClr val="BEF8FE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+3)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1−2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𝑑𝐻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6" y="4733169"/>
                <a:ext cx="6071662" cy="1016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37" y="4546885"/>
            <a:ext cx="1503375" cy="10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182092" y="6009536"/>
                <a:ext cx="3472489" cy="607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092" y="6009536"/>
                <a:ext cx="3472489" cy="6073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1609222" y="6155217"/>
            <a:ext cx="257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Porovnej</a:t>
            </a:r>
            <a:r>
              <a:rPr lang="en-US" sz="1200" dirty="0" smtClean="0"/>
              <a:t> s v</a:t>
            </a:r>
            <a:r>
              <a:rPr lang="cs-CZ" sz="1200" dirty="0" smtClean="0"/>
              <a:t>ý</a:t>
            </a:r>
            <a:r>
              <a:rPr lang="en-US" sz="1200" dirty="0" err="1" smtClean="0"/>
              <a:t>sledkem</a:t>
            </a:r>
            <a:r>
              <a:rPr lang="en-US" sz="1200" dirty="0" smtClean="0"/>
              <a:t> </a:t>
            </a:r>
            <a:r>
              <a:rPr lang="en-US" sz="1200" dirty="0" err="1" smtClean="0"/>
              <a:t>Covay</a:t>
            </a:r>
            <a:r>
              <a:rPr lang="en-US" sz="1200" dirty="0" smtClean="0"/>
              <a:t> pro Herschel </a:t>
            </a:r>
            <a:r>
              <a:rPr lang="en-US" sz="1200" dirty="0" err="1" smtClean="0"/>
              <a:t>Bulkley</a:t>
            </a:r>
            <a:r>
              <a:rPr lang="en-US" sz="1200" dirty="0" smtClean="0"/>
              <a:t> </a:t>
            </a:r>
            <a:r>
              <a:rPr lang="en-US" sz="1200" dirty="0" err="1" smtClean="0"/>
              <a:t>kapalinu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63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en-US" sz="2400" b="1" dirty="0" smtClean="0"/>
              <a:t>, R.I.</a:t>
            </a:r>
            <a:r>
              <a:rPr lang="cs-CZ" sz="2400" b="1" dirty="0" err="1" smtClean="0"/>
              <a:t>Tanner</a:t>
            </a:r>
            <a:r>
              <a:rPr lang="cs-CZ" sz="2400" b="1" dirty="0" smtClean="0"/>
              <a:t> – Maxwellův model kapaliny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93" y="1023470"/>
            <a:ext cx="81470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en-US" sz="2400" b="1" dirty="0" smtClean="0"/>
              <a:t>, R.I.</a:t>
            </a:r>
            <a:r>
              <a:rPr lang="cs-CZ" sz="2400" b="1" dirty="0" err="1" smtClean="0"/>
              <a:t>Tanner</a:t>
            </a:r>
            <a:r>
              <a:rPr lang="cs-CZ" sz="2400" b="1" dirty="0" smtClean="0"/>
              <a:t> – Maxwellův model kapaliny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9204" y="905435"/>
            <a:ext cx="11382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Článkům pana </a:t>
            </a:r>
            <a:r>
              <a:rPr lang="cs-CZ" dirty="0" err="1" smtClean="0"/>
              <a:t>N.Phan-Thiena</a:t>
            </a:r>
            <a:r>
              <a:rPr lang="cs-CZ" dirty="0" smtClean="0"/>
              <a:t> (ani jeho knížkám) moc nerozumím </a:t>
            </a:r>
            <a:r>
              <a:rPr lang="cs-CZ" sz="1200" dirty="0" smtClean="0"/>
              <a:t>(</a:t>
            </a:r>
            <a:r>
              <a:rPr lang="cs-CZ" sz="1200" dirty="0" err="1" smtClean="0"/>
              <a:t>prof.Biomechanics</a:t>
            </a:r>
            <a:r>
              <a:rPr lang="cs-CZ" sz="1200" dirty="0" smtClean="0"/>
              <a:t> v Singapore </a:t>
            </a:r>
            <a:r>
              <a:rPr lang="en-US" sz="1200" dirty="0" smtClean="0"/>
              <a:t>“</a:t>
            </a:r>
            <a:r>
              <a:rPr lang="cs-CZ" sz="1200" dirty="0" err="1" smtClean="0"/>
              <a:t>erythrocytes</a:t>
            </a:r>
            <a:r>
              <a:rPr lang="en-US" sz="1200" dirty="0" smtClean="0"/>
              <a:t>”</a:t>
            </a:r>
            <a:r>
              <a:rPr lang="cs-CZ" sz="1200" dirty="0" smtClean="0"/>
              <a:t>)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V tomto článku uvádí </a:t>
            </a:r>
            <a:r>
              <a:rPr lang="cs-CZ" dirty="0" err="1" smtClean="0"/>
              <a:t>Thien</a:t>
            </a:r>
            <a:r>
              <a:rPr lang="cs-CZ" dirty="0" smtClean="0"/>
              <a:t> výchozí rovnice (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Convective</a:t>
            </a:r>
            <a:r>
              <a:rPr lang="cs-CZ" dirty="0" smtClean="0"/>
              <a:t> Maxwell UCM) jen v symbolickém tvaru a konkrétní formulace analyzuje jen v kartézském souřadném systému. Výchozí rovnice UCM pro cylindrický souřadný systém </a:t>
            </a:r>
            <a:r>
              <a:rPr lang="cs-CZ" dirty="0" err="1" smtClean="0"/>
              <a:t>Thien</a:t>
            </a:r>
            <a:r>
              <a:rPr lang="cs-CZ" dirty="0" smtClean="0"/>
              <a:t> neuvádí, jen jejich obecné řešení. Formulaci rovnic pro </a:t>
            </a:r>
            <a:r>
              <a:rPr lang="cs-CZ" dirty="0" err="1" smtClean="0"/>
              <a:t>extranapětí</a:t>
            </a:r>
            <a:r>
              <a:rPr lang="cs-CZ" dirty="0" smtClean="0"/>
              <a:t> je třeba hledat jinde, např. u </a:t>
            </a:r>
            <a:r>
              <a:rPr lang="cs-CZ" dirty="0" err="1" smtClean="0"/>
              <a:t>Tannera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230665" y="2512236"/>
                <a:ext cx="660469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𝑟𝑟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𝑟𝑟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𝑟𝑟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𝑟𝑟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665" y="2512236"/>
                <a:ext cx="6604693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158947" y="3238613"/>
                <a:ext cx="785407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47" y="3238613"/>
                <a:ext cx="7854073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230665" y="3965228"/>
                <a:ext cx="5413341" cy="629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𝜑𝜑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665" y="3965228"/>
                <a:ext cx="5413341" cy="6294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158947" y="4708588"/>
                <a:ext cx="685594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 smtClean="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47" y="4708588"/>
                <a:ext cx="6855948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2196353" y="5585012"/>
            <a:ext cx="926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Pozn</a:t>
            </a:r>
            <a:r>
              <a:rPr lang="en-US" dirty="0" smtClean="0"/>
              <a:t>. </a:t>
            </a:r>
            <a:r>
              <a:rPr lang="en-US" dirty="0" err="1" smtClean="0"/>
              <a:t>Thien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cs-CZ" dirty="0" err="1" smtClean="0"/>
              <a:t>žívá</a:t>
            </a:r>
            <a:r>
              <a:rPr lang="en-US" dirty="0" smtClean="0"/>
              <a:t> </a:t>
            </a:r>
            <a:r>
              <a:rPr lang="en-US" dirty="0" err="1" smtClean="0"/>
              <a:t>trochu</a:t>
            </a:r>
            <a:r>
              <a:rPr lang="en-US" dirty="0" smtClean="0"/>
              <a:t> </a:t>
            </a:r>
            <a:r>
              <a:rPr lang="en-US" dirty="0" err="1" smtClean="0"/>
              <a:t>jinou</a:t>
            </a:r>
            <a:r>
              <a:rPr lang="en-US" dirty="0" smtClean="0"/>
              <a:t> </a:t>
            </a:r>
            <a:r>
              <a:rPr lang="en-US" dirty="0" err="1" smtClean="0"/>
              <a:t>symboliku</a:t>
            </a:r>
            <a:r>
              <a:rPr lang="en-US" dirty="0" smtClean="0"/>
              <a:t>, m</a:t>
            </a:r>
            <a:r>
              <a:rPr lang="cs-CZ" dirty="0" err="1" smtClean="0"/>
              <a:t>ísto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 používá S, místo času t bezrozměrné , místo z  používá bezrozměrnou souřadnici . </a:t>
            </a:r>
            <a:r>
              <a:rPr lang="en-US" dirty="0" err="1" smtClean="0">
                <a:sym typeface="Symbol"/>
              </a:rPr>
              <a:t>Bezroz</a:t>
            </a:r>
            <a:r>
              <a:rPr lang="cs-CZ" dirty="0" smtClean="0">
                <a:sym typeface="Symbol"/>
              </a:rPr>
              <a:t>měrná vzdálenost desek H=h/h</a:t>
            </a:r>
            <a:r>
              <a:rPr lang="cs-CZ" baseline="-25000" dirty="0" smtClean="0">
                <a:sym typeface="Symbol"/>
              </a:rPr>
              <a:t>0</a:t>
            </a:r>
            <a:r>
              <a:rPr lang="cs-CZ" dirty="0" smtClean="0">
                <a:sym typeface="Symbol"/>
              </a:rPr>
              <a:t>. Radiální souřadnice  r zůstává rozměrová.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7037" y="2807936"/>
            <a:ext cx="248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Prof.Roger</a:t>
            </a:r>
            <a:r>
              <a:rPr lang="en-US" sz="1200" dirty="0" smtClean="0"/>
              <a:t> Tanner University of Sydney “Mullins effect, viscoelasticity of suspensions”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en-US" sz="2400" b="1" dirty="0" smtClean="0"/>
              <a:t>, R.I.</a:t>
            </a:r>
            <a:r>
              <a:rPr lang="cs-CZ" sz="2400" b="1" dirty="0" err="1" smtClean="0"/>
              <a:t>Tanner</a:t>
            </a:r>
            <a:r>
              <a:rPr lang="cs-CZ" sz="2400" b="1" dirty="0" smtClean="0"/>
              <a:t> – Maxwellův model kapaliny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6141" y="860612"/>
            <a:ext cx="1001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Analytické řešení rychlostního pole je stejně jako dříve definované jedinou funkcí f(</a:t>
            </a:r>
            <a:r>
              <a:rPr lang="cs-CZ" dirty="0" err="1" smtClean="0"/>
              <a:t>z,t</a:t>
            </a:r>
            <a:r>
              <a:rPr lang="cs-CZ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34353" y="1234442"/>
                <a:ext cx="2216697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𝑉𝑟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1234442"/>
                <a:ext cx="2216697" cy="619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539997" y="1359732"/>
                <a:ext cx="1556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997" y="1359732"/>
                <a:ext cx="155600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6723529" y="1577572"/>
            <a:ext cx="447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</a:t>
            </a:r>
            <a:r>
              <a:rPr lang="en-US" sz="1200" dirty="0" smtClean="0"/>
              <a:t>de V je </a:t>
            </a:r>
            <a:r>
              <a:rPr lang="en-US" sz="1200" dirty="0" err="1" smtClean="0"/>
              <a:t>referen</a:t>
            </a:r>
            <a:r>
              <a:rPr lang="cs-CZ" sz="1200" dirty="0" smtClean="0"/>
              <a:t>č</a:t>
            </a:r>
            <a:r>
              <a:rPr lang="en-US" sz="1200" dirty="0" smtClean="0"/>
              <a:t>n</a:t>
            </a:r>
            <a:r>
              <a:rPr lang="cs-CZ" sz="1200" dirty="0" smtClean="0"/>
              <a:t>í</a:t>
            </a:r>
            <a:r>
              <a:rPr lang="en-US" sz="1200" dirty="0" smtClean="0"/>
              <a:t> </a:t>
            </a:r>
            <a:r>
              <a:rPr lang="en-US" sz="1200" dirty="0" err="1" smtClean="0"/>
              <a:t>rychlost</a:t>
            </a:r>
            <a:endParaRPr lang="en-US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6141" y="1944905"/>
            <a:ext cx="1058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Extranapětí</a:t>
            </a:r>
            <a:r>
              <a:rPr lang="cs-CZ" dirty="0" smtClean="0"/>
              <a:t> (řešení Maxwellova modelu) se hledají prostřednictví funkcí jen proměnné z a času t (nejsou tedy funkcí poloměru)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34353" y="2601979"/>
                <a:ext cx="2465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2601979"/>
                <a:ext cx="246561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434353" y="2969532"/>
                <a:ext cx="1380827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𝜑𝜑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2969532"/>
                <a:ext cx="1380827" cy="394019"/>
              </a:xfrm>
              <a:prstGeom prst="rect">
                <a:avLst/>
              </a:prstGeom>
              <a:blipFill rotWithShape="1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1434353" y="3363550"/>
                <a:ext cx="1298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𝑧𝑧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3363550"/>
                <a:ext cx="12984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1434353" y="3748568"/>
                <a:ext cx="1408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𝑟𝑧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3748568"/>
                <a:ext cx="140846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726140" y="4117900"/>
            <a:ext cx="1146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Dosazením těchto </a:t>
            </a:r>
            <a:r>
              <a:rPr lang="cs-CZ" dirty="0" smtClean="0">
                <a:sym typeface="Symbol" panose="05050102010706020507" pitchFamily="18" charset="2"/>
              </a:rPr>
              <a:t> a rychlostí (tedy funkce f) do UCM získáme soustavu hyperbolických diferenciálních rovnic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529394" y="4543914"/>
                <a:ext cx="338470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94" y="4543914"/>
                <a:ext cx="3384709" cy="312650"/>
              </a:xfrm>
              <a:prstGeom prst="rect">
                <a:avLst/>
              </a:prstGeom>
              <a:blipFill rotWithShape="0">
                <a:blip r:embed="rId8"/>
                <a:stretch>
                  <a:fillRect l="-1081" t="-7692" r="-144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529394" y="4936224"/>
                <a:ext cx="3173497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94" y="4936224"/>
                <a:ext cx="3173497" cy="589649"/>
              </a:xfrm>
              <a:prstGeom prst="rect">
                <a:avLst/>
              </a:prstGeom>
              <a:blipFill rotWithShape="0">
                <a:blip r:embed="rId9"/>
                <a:stretch>
                  <a:fillRect l="-385" t="-5208" r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79022" y="5336009"/>
                <a:ext cx="307424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22" y="5336009"/>
                <a:ext cx="3074240" cy="312650"/>
              </a:xfrm>
              <a:prstGeom prst="rect">
                <a:avLst/>
              </a:prstGeom>
              <a:blipFill rotWithShape="0">
                <a:blip r:embed="rId10"/>
                <a:stretch>
                  <a:fillRect l="-992" t="-7692" r="-158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579022" y="5734248"/>
                <a:ext cx="329955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22" y="5734248"/>
                <a:ext cx="3299558" cy="312650"/>
              </a:xfrm>
              <a:prstGeom prst="rect">
                <a:avLst/>
              </a:prstGeom>
              <a:blipFill rotWithShape="0">
                <a:blip r:embed="rId11"/>
                <a:stretch>
                  <a:fillRect l="-924" t="-9804" r="-147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529394" y="6046898"/>
                <a:ext cx="43614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94" y="6046898"/>
                <a:ext cx="4361450" cy="6223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/>
          <p:cNvCxnSpPr/>
          <p:nvPr/>
        </p:nvCxnSpPr>
        <p:spPr>
          <a:xfrm flipH="1">
            <a:off x="4976602" y="4700239"/>
            <a:ext cx="695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15" idx="3"/>
          </p:cNvCxnSpPr>
          <p:nvPr/>
        </p:nvCxnSpPr>
        <p:spPr>
          <a:xfrm flipH="1">
            <a:off x="4653262" y="4700239"/>
            <a:ext cx="994979" cy="79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732929" y="4487232"/>
            <a:ext cx="3799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Tyto</a:t>
            </a:r>
            <a:r>
              <a:rPr lang="en-US" sz="1200" dirty="0" smtClean="0"/>
              <a:t> </a:t>
            </a:r>
            <a:r>
              <a:rPr lang="en-US" sz="1200" dirty="0" err="1" smtClean="0"/>
              <a:t>rovnice</a:t>
            </a:r>
            <a:r>
              <a:rPr lang="en-US" sz="1200" dirty="0" smtClean="0"/>
              <a:t> </a:t>
            </a:r>
            <a:r>
              <a:rPr lang="en-US" sz="1200" dirty="0" err="1" smtClean="0"/>
              <a:t>jsou</a:t>
            </a:r>
            <a:r>
              <a:rPr lang="en-US" sz="1200" dirty="0" smtClean="0"/>
              <a:t> </a:t>
            </a:r>
            <a:r>
              <a:rPr lang="en-US" sz="1200" dirty="0" err="1" smtClean="0"/>
              <a:t>stejn</a:t>
            </a:r>
            <a:r>
              <a:rPr lang="cs-CZ" sz="1200" dirty="0" smtClean="0"/>
              <a:t>é, takže stačí počítat R</a:t>
            </a:r>
            <a:r>
              <a:rPr lang="cs-CZ" sz="1200" baseline="-25000" dirty="0" smtClean="0"/>
              <a:t>1</a:t>
            </a:r>
            <a:r>
              <a:rPr lang="cs-CZ" sz="1200" dirty="0" smtClean="0"/>
              <a:t>=</a:t>
            </a:r>
            <a:r>
              <a:rPr lang="cs-CZ" sz="1200" dirty="0" smtClean="0">
                <a:sym typeface="Symbol" panose="05050102010706020507" pitchFamily="18" charset="2"/>
              </a:rPr>
              <a:t></a:t>
            </a:r>
            <a:endParaRPr lang="en-US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732929" y="5367565"/>
            <a:ext cx="62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Tečka nad symbolem je derivace dle bezrozměrného času </a:t>
            </a:r>
            <a:r>
              <a:rPr lang="cs-CZ" dirty="0" smtClean="0">
                <a:sym typeface="Symbol" panose="05050102010706020507" pitchFamily="18" charset="2"/>
              </a:rPr>
              <a:t></a:t>
            </a:r>
            <a:r>
              <a:rPr lang="cs-CZ" dirty="0" smtClean="0"/>
              <a:t> apostrof je derivace dle </a:t>
            </a:r>
            <a:r>
              <a:rPr lang="cs-CZ" dirty="0" smtClean="0">
                <a:sym typeface="Symbol" panose="05050102010706020507" pitchFamily="18" charset="2"/>
              </a:rPr>
              <a:t>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721545" y="5995445"/>
                <a:ext cx="959430" cy="57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𝑊𝑖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45" y="5995445"/>
                <a:ext cx="959430" cy="5713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7733809" y="6096434"/>
            <a:ext cx="366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</a:t>
            </a:r>
            <a:r>
              <a:rPr lang="en-US" dirty="0" smtClean="0"/>
              <a:t>e </a:t>
            </a:r>
            <a:r>
              <a:rPr lang="en-US" dirty="0" err="1" smtClean="0"/>
              <a:t>Weissenbergovo</a:t>
            </a:r>
            <a:r>
              <a:rPr lang="en-US" dirty="0" smtClean="0"/>
              <a:t> </a:t>
            </a:r>
            <a:r>
              <a:rPr lang="cs-CZ" dirty="0" smtClean="0"/>
              <a:t>číslo</a:t>
            </a:r>
            <a:endParaRPr lang="en-US" dirty="0"/>
          </a:p>
        </p:txBody>
      </p:sp>
      <p:cxnSp>
        <p:nvCxnSpPr>
          <p:cNvPr id="26" name="Přímá spojnice se šipkou 25"/>
          <p:cNvCxnSpPr>
            <a:stCxn id="29" idx="1"/>
          </p:cNvCxnSpPr>
          <p:nvPr/>
        </p:nvCxnSpPr>
        <p:spPr>
          <a:xfrm flipH="1" flipV="1">
            <a:off x="4878581" y="4855998"/>
            <a:ext cx="854348" cy="230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29" idx="1"/>
          </p:cNvCxnSpPr>
          <p:nvPr/>
        </p:nvCxnSpPr>
        <p:spPr>
          <a:xfrm flipH="1">
            <a:off x="4653263" y="5086827"/>
            <a:ext cx="1079666" cy="23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732929" y="4855994"/>
            <a:ext cx="623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Zvláštní je to, že </a:t>
            </a:r>
            <a:r>
              <a:rPr lang="cs-CZ" sz="1200" dirty="0" err="1" smtClean="0"/>
              <a:t>Thien</a:t>
            </a:r>
            <a:r>
              <a:rPr lang="cs-CZ" sz="1200" dirty="0" smtClean="0"/>
              <a:t> rozděluje UCM rovnici pro radiální směr na dvě rovnice. Dělá to tak i v jiných článcích, asi proto, aby vymýtil ze všech rovnic souřadnici r (zůstává jen </a:t>
            </a:r>
            <a:r>
              <a:rPr lang="cs-CZ" sz="1200" dirty="0" smtClean="0">
                <a:sym typeface="Symbol" panose="05050102010706020507" pitchFamily="18" charset="2"/>
              </a:rPr>
              <a:t>)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87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en-US" sz="2400" b="1" dirty="0" smtClean="0"/>
              <a:t>, R.I.</a:t>
            </a:r>
            <a:r>
              <a:rPr lang="cs-CZ" sz="2400" b="1" dirty="0" err="1" smtClean="0"/>
              <a:t>Tanner</a:t>
            </a:r>
            <a:r>
              <a:rPr lang="cs-CZ" sz="2400" b="1" dirty="0" smtClean="0"/>
              <a:t> – Maxwellův model kapaliny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6141" y="860612"/>
            <a:ext cx="1146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Máme tedy 4 rovnice pro 4 neznámé funkce času a axiální souřadnice popisující </a:t>
            </a:r>
            <a:r>
              <a:rPr lang="cs-CZ" dirty="0" err="1" smtClean="0"/>
              <a:t>extranapětí</a:t>
            </a:r>
            <a:r>
              <a:rPr lang="cs-CZ" dirty="0" smtClean="0"/>
              <a:t> </a:t>
            </a:r>
            <a:r>
              <a:rPr lang="cs-CZ" dirty="0">
                <a:sym typeface="Symbol" panose="05050102010706020507" pitchFamily="18" charset="2"/>
              </a:rPr>
              <a:t> =</a:t>
            </a:r>
            <a:r>
              <a:rPr lang="cs-CZ" dirty="0" smtClean="0"/>
              <a:t>R</a:t>
            </a:r>
            <a:r>
              <a:rPr lang="cs-CZ" baseline="-25000" dirty="0" smtClean="0"/>
              <a:t>1</a:t>
            </a:r>
            <a:r>
              <a:rPr lang="cs-CZ" dirty="0" smtClean="0"/>
              <a:t>, R</a:t>
            </a:r>
            <a:r>
              <a:rPr lang="cs-CZ" baseline="-25000" dirty="0" smtClean="0"/>
              <a:t>2</a:t>
            </a:r>
            <a:r>
              <a:rPr lang="cs-CZ" dirty="0" smtClean="0"/>
              <a:t>, T, Z. Funkce f(</a:t>
            </a:r>
            <a:r>
              <a:rPr lang="cs-CZ" dirty="0" smtClean="0">
                <a:sym typeface="Symbol" panose="05050102010706020507" pitchFamily="18" charset="2"/>
              </a:rPr>
              <a:t>,) je řešením rovnice, která patrně plyne z </a:t>
            </a:r>
            <a:r>
              <a:rPr lang="cs-CZ" dirty="0" err="1" smtClean="0">
                <a:sym typeface="Symbol" panose="05050102010706020507" pitchFamily="18" charset="2"/>
              </a:rPr>
              <a:t>Cauchyho</a:t>
            </a:r>
            <a:r>
              <a:rPr lang="cs-CZ" dirty="0" smtClean="0">
                <a:sym typeface="Symbol" panose="05050102010706020507" pitchFamily="18" charset="2"/>
              </a:rPr>
              <a:t> rovnice rovnováhy ve směru r (</a:t>
            </a:r>
            <a:r>
              <a:rPr lang="cs-CZ" dirty="0" err="1" smtClean="0">
                <a:sym typeface="Symbol" panose="05050102010706020507" pitchFamily="18" charset="2"/>
              </a:rPr>
              <a:t>Thien</a:t>
            </a:r>
            <a:r>
              <a:rPr lang="cs-CZ" dirty="0" smtClean="0">
                <a:sym typeface="Symbol" panose="05050102010706020507" pitchFamily="18" charset="2"/>
              </a:rPr>
              <a:t> </a:t>
            </a:r>
            <a:r>
              <a:rPr lang="cs-CZ" dirty="0" err="1" smtClean="0">
                <a:sym typeface="Symbol" panose="05050102010706020507" pitchFamily="18" charset="2"/>
              </a:rPr>
              <a:t>neuvá</a:t>
            </a:r>
            <a:r>
              <a:rPr lang="en-US" dirty="0" smtClean="0">
                <a:sym typeface="Symbol" panose="05050102010706020507" pitchFamily="18" charset="2"/>
              </a:rPr>
              <a:t>d</a:t>
            </a:r>
            <a:r>
              <a:rPr lang="cs-CZ" dirty="0" smtClean="0">
                <a:sym typeface="Symbol" panose="05050102010706020507" pitchFamily="18" charset="2"/>
              </a:rPr>
              <a:t>í odvození, zase jen výsledek)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670371" y="1783942"/>
                <a:ext cx="3108864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′′′ </m:t>
                        </m:r>
                      </m:e>
                    </m:d>
                  </m:oMath>
                </a14:m>
                <a:r>
                  <a:rPr lang="en-US" dirty="0" smtClean="0"/>
                  <a:t>=0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71" y="1783942"/>
                <a:ext cx="3108864" cy="391133"/>
              </a:xfrm>
              <a:prstGeom prst="rect">
                <a:avLst/>
              </a:prstGeom>
              <a:blipFill rotWithShape="0">
                <a:blip r:embed="rId2"/>
                <a:stretch>
                  <a:fillRect l="-2549" t="-6250" r="-372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809204" y="2354782"/>
            <a:ext cx="1115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</a:t>
            </a:r>
            <a:r>
              <a:rPr lang="cs-CZ" dirty="0" smtClean="0"/>
              <a:t>ční řešení těchto diferenciálních rovnic je pro malé hodnoty </a:t>
            </a:r>
            <a:r>
              <a:rPr lang="cs-CZ" dirty="0" err="1" smtClean="0"/>
              <a:t>Weissenbergova</a:t>
            </a:r>
            <a:r>
              <a:rPr lang="cs-CZ" dirty="0" smtClean="0"/>
              <a:t> čísla </a:t>
            </a:r>
            <a:r>
              <a:rPr lang="cs-CZ" dirty="0" err="1" smtClean="0"/>
              <a:t>Wi</a:t>
            </a:r>
            <a:r>
              <a:rPr lang="cs-CZ" dirty="0" smtClean="0"/>
              <a:t> a malé hodnoty </a:t>
            </a:r>
            <a:r>
              <a:rPr lang="cs-CZ" dirty="0" err="1" smtClean="0"/>
              <a:t>Reynoldsova</a:t>
            </a:r>
            <a:r>
              <a:rPr lang="cs-CZ" dirty="0" smtClean="0"/>
              <a:t> čísla a pro osově symetrický případ vyjádřeno takto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1384498" y="3180820"/>
                <a:ext cx="290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98" y="3180820"/>
                <a:ext cx="290989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96" r="-41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1003412" y="3746613"/>
                <a:ext cx="209300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12" y="3746613"/>
                <a:ext cx="2093009" cy="555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945419" y="4370927"/>
                <a:ext cx="625620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19" y="4370927"/>
                <a:ext cx="6256200" cy="6770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8464269" y="3657600"/>
                <a:ext cx="2107628" cy="433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𝑉𝑡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269" y="3657600"/>
                <a:ext cx="2107628" cy="433324"/>
              </a:xfrm>
              <a:prstGeom prst="rect">
                <a:avLst/>
              </a:prstGeom>
              <a:blipFill rotWithShape="0">
                <a:blip r:embed="rId6"/>
                <a:stretch>
                  <a:fillRect l="-5202" t="-4225" r="-1734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945419" y="5116428"/>
                <a:ext cx="7244932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19" y="5116428"/>
                <a:ext cx="7244932" cy="6770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8351982" y="5332651"/>
            <a:ext cx="351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moc</a:t>
            </a:r>
            <a:r>
              <a:rPr lang="en-US" sz="1400" dirty="0"/>
              <a:t> </a:t>
            </a:r>
            <a:r>
              <a:rPr lang="en-US" sz="1400" dirty="0" err="1"/>
              <a:t>slo</a:t>
            </a:r>
            <a:r>
              <a:rPr lang="cs-CZ" sz="1400" dirty="0"/>
              <a:t>žité </a:t>
            </a:r>
            <a:r>
              <a:rPr lang="en-US" sz="1400" dirty="0"/>
              <a:t>a </a:t>
            </a:r>
            <a:r>
              <a:rPr lang="cs-CZ" sz="1400" dirty="0"/>
              <a:t>stejně zanedbané pro Re</a:t>
            </a:r>
            <a:r>
              <a:rPr lang="en-US" sz="1400" dirty="0"/>
              <a:t>=0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en-US" sz="2400" b="1" dirty="0" smtClean="0"/>
              <a:t>, R.I.</a:t>
            </a:r>
            <a:r>
              <a:rPr lang="cs-CZ" sz="2400" b="1" dirty="0" err="1" smtClean="0"/>
              <a:t>Tanner</a:t>
            </a:r>
            <a:r>
              <a:rPr lang="cs-CZ" sz="2400" b="1" dirty="0" smtClean="0"/>
              <a:t> – Maxwellův model kapaliny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6141" y="860612"/>
            <a:ext cx="114658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 </a:t>
            </a:r>
            <a:r>
              <a:rPr lang="en-US" dirty="0" err="1" smtClean="0"/>
              <a:t>velk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Weissenbergov</a:t>
            </a:r>
            <a:r>
              <a:rPr lang="cs-CZ" dirty="0" smtClean="0"/>
              <a:t>a čísla se uvádí numerické řešení rovnice </a:t>
            </a:r>
          </a:p>
          <a:p>
            <a:endParaRPr lang="cs-CZ" dirty="0"/>
          </a:p>
          <a:p>
            <a:r>
              <a:rPr lang="cs-CZ" dirty="0" smtClean="0"/>
              <a:t>metodou sítí </a:t>
            </a:r>
            <a:r>
              <a:rPr lang="cs-CZ" sz="1400" dirty="0" smtClean="0"/>
              <a:t>(kterému také moc nerozumím, </a:t>
            </a:r>
            <a:r>
              <a:rPr lang="cs-CZ" sz="1400" dirty="0" err="1" smtClean="0"/>
              <a:t>Thien</a:t>
            </a:r>
            <a:r>
              <a:rPr lang="cs-CZ" sz="1400" dirty="0" smtClean="0"/>
              <a:t> ho stejně uvádí jen pro kartézský souřadný systém. Problém je v tom, že nevím co je to Rouse-matrix a </a:t>
            </a:r>
            <a:r>
              <a:rPr lang="cs-CZ" sz="1400" dirty="0" err="1" smtClean="0"/>
              <a:t>Kramer</a:t>
            </a:r>
            <a:r>
              <a:rPr lang="cs-CZ" sz="1400" dirty="0" smtClean="0"/>
              <a:t>-matrix a na operacích s těmito maticemi se numerické řešení točí)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813476" y="931144"/>
                <a:ext cx="3108864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′′′ </m:t>
                        </m:r>
                      </m:e>
                    </m:d>
                  </m:oMath>
                </a14:m>
                <a:r>
                  <a:rPr lang="en-US" dirty="0" smtClean="0"/>
                  <a:t>=0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476" y="931144"/>
                <a:ext cx="3108864" cy="391133"/>
              </a:xfrm>
              <a:prstGeom prst="rect">
                <a:avLst/>
              </a:prstGeom>
              <a:blipFill rotWithShape="0">
                <a:blip r:embed="rId2"/>
                <a:stretch>
                  <a:fillRect l="-2745" t="-6250" r="-3529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726141" y="2257678"/>
            <a:ext cx="1088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 stanovené funkce f se dá odvodit rozložení tlaku a kýžená závislost mezi axiální silou a rychlostí stlačování. Síla F (v článku je označována symbolem W) je vyjádřena bezrozměrným zatěžovacím faktorem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108608" y="3576679"/>
                <a:ext cx="8564652" cy="723788"/>
              </a:xfrm>
              <a:prstGeom prst="rect">
                <a:avLst/>
              </a:prstGeom>
              <a:solidFill>
                <a:srgbClr val="BEF8FE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𝑑𝐻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𝑑𝐻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08" y="3576679"/>
                <a:ext cx="8564652" cy="723788"/>
              </a:xfrm>
              <a:prstGeom prst="rect">
                <a:avLst/>
              </a:prstGeom>
              <a:blipFill rotWithShape="0">
                <a:blip r:embed="rId3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26140" y="4563908"/>
            <a:ext cx="111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pov</a:t>
            </a:r>
            <a:r>
              <a:rPr lang="cs-CZ" dirty="0" err="1" smtClean="0"/>
              <a:t>šimnutí</a:t>
            </a:r>
            <a:r>
              <a:rPr lang="cs-CZ" dirty="0" smtClean="0"/>
              <a:t> snad stojí to, že i když je zanedbaná setrvačnost (Re=0) ovlivňuje axiální sílu i druhá derivace H, tj. zrychlení disku.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703374" y="5391301"/>
                <a:ext cx="1375120" cy="431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74" y="5391301"/>
                <a:ext cx="1375120" cy="4313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497106" y="5468471"/>
            <a:ext cx="316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Porovnej</a:t>
            </a:r>
            <a:r>
              <a:rPr lang="en-US" sz="1200" dirty="0" smtClean="0"/>
              <a:t> se Scott pro </a:t>
            </a:r>
            <a:r>
              <a:rPr lang="en-US" sz="1200" dirty="0" err="1" smtClean="0"/>
              <a:t>Newtonskou</a:t>
            </a:r>
            <a:r>
              <a:rPr lang="en-US" sz="1200" dirty="0" smtClean="0"/>
              <a:t> </a:t>
            </a:r>
            <a:r>
              <a:rPr lang="en-US" sz="1200" dirty="0" err="1" smtClean="0"/>
              <a:t>kapalinu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58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Mooney+Maxwell</a:t>
            </a:r>
            <a:r>
              <a:rPr lang="cs-CZ" sz="2400" b="1" dirty="0" smtClean="0"/>
              <a:t> LAOS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62" y="644339"/>
            <a:ext cx="80867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cs-CZ" sz="2400" b="1" dirty="0"/>
              <a:t> – </a:t>
            </a:r>
            <a:r>
              <a:rPr lang="cs-CZ" sz="2400" b="1" dirty="0" err="1"/>
              <a:t>Mooney+Maxwell</a:t>
            </a:r>
            <a:r>
              <a:rPr lang="cs-CZ" sz="2400" b="1" dirty="0"/>
              <a:t> LAOS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391" y="930584"/>
            <a:ext cx="1143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principu jde o model </a:t>
            </a:r>
            <a:r>
              <a:rPr lang="cs-CZ" dirty="0" err="1" smtClean="0"/>
              <a:t>viskoelasticity</a:t>
            </a:r>
            <a:r>
              <a:rPr lang="cs-CZ" dirty="0" smtClean="0"/>
              <a:t> typu Kelvin, protože tenzor výsledných napětí odpovídá paralelnímu řazení elastické pružiny (</a:t>
            </a:r>
            <a:r>
              <a:rPr lang="cs-CZ" dirty="0" err="1" smtClean="0"/>
              <a:t>Moore</a:t>
            </a:r>
            <a:r>
              <a:rPr lang="cs-CZ" dirty="0" smtClean="0"/>
              <a:t>) a </a:t>
            </a:r>
            <a:r>
              <a:rPr lang="cs-CZ" dirty="0" err="1" smtClean="0"/>
              <a:t>seriově</a:t>
            </a:r>
            <a:r>
              <a:rPr lang="cs-CZ" dirty="0" smtClean="0"/>
              <a:t> uspořádané pružiny s tlumičem (UCM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Convected</a:t>
            </a:r>
            <a:r>
              <a:rPr lang="cs-CZ" dirty="0" smtClean="0"/>
              <a:t> Maxwell)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804523" y="1694879"/>
                <a:ext cx="1277593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23" y="1694879"/>
                <a:ext cx="1277593" cy="281937"/>
              </a:xfrm>
              <a:prstGeom prst="rect">
                <a:avLst/>
              </a:prstGeom>
              <a:blipFill rotWithShape="0">
                <a:blip r:embed="rId2"/>
                <a:stretch>
                  <a:fillRect l="-3333" t="-2174" r="-95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762058" y="3078428"/>
                <a:ext cx="2320059" cy="512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limLow>
                        <m:limLow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𝐹𝑖𝑛𝑔𝑒𝑟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𝑡𝑒𝑛𝑠𝑜𝑟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58" y="3078428"/>
                <a:ext cx="2320059" cy="512704"/>
              </a:xfrm>
              <a:prstGeom prst="rect">
                <a:avLst/>
              </a:prstGeom>
              <a:blipFill rotWithShape="0">
                <a:blip r:embed="rId3"/>
                <a:stretch>
                  <a:fillRect l="-1575" r="-351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39391" y="2332865"/>
            <a:ext cx="1081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Tenzor elastických napětí je dán </a:t>
            </a:r>
            <a:r>
              <a:rPr lang="cs-CZ" dirty="0" err="1" smtClean="0"/>
              <a:t>neo-Hookovským</a:t>
            </a:r>
            <a:r>
              <a:rPr lang="cs-CZ" dirty="0" smtClean="0"/>
              <a:t> modelem s jediným parametrem - modulem tuhosti ve smyku </a:t>
            </a:r>
            <a:r>
              <a:rPr lang="cs-CZ" i="1" dirty="0" smtClean="0"/>
              <a:t>G</a:t>
            </a:r>
            <a:r>
              <a:rPr lang="cs-CZ" baseline="-25000" dirty="0" smtClean="0"/>
              <a:t>E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9391" y="3903230"/>
            <a:ext cx="1074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Kinematiku deformace popisuje Fingerův tenzor odvozený z tenzoru deformačního gradientu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106954" y="3824554"/>
                <a:ext cx="798552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954" y="3824554"/>
                <a:ext cx="798552" cy="526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938678" y="4412806"/>
                <a:ext cx="2363980" cy="581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" y="4412806"/>
                <a:ext cx="2363980" cy="581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539391" y="5134491"/>
            <a:ext cx="1081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=(R,</a:t>
            </a:r>
            <a:r>
              <a:rPr lang="en-US" dirty="0" smtClean="0">
                <a:sym typeface="Symbol" panose="05050102010706020507" pitchFamily="18" charset="2"/>
              </a:rPr>
              <a:t>,Z) je </a:t>
            </a:r>
            <a:r>
              <a:rPr lang="en-US" dirty="0" err="1" smtClean="0">
                <a:sym typeface="Symbol" panose="05050102010706020507" pitchFamily="18" charset="2"/>
              </a:rPr>
              <a:t>poloha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materi</a:t>
            </a:r>
            <a:r>
              <a:rPr lang="cs-CZ" dirty="0" err="1" smtClean="0">
                <a:sym typeface="Symbol" panose="05050102010706020507" pitchFamily="18" charset="2"/>
              </a:rPr>
              <a:t>álového</a:t>
            </a:r>
            <a:r>
              <a:rPr lang="cs-CZ" dirty="0" smtClean="0">
                <a:sym typeface="Symbol" panose="05050102010706020507" pitchFamily="18" charset="2"/>
              </a:rPr>
              <a:t> bodu v referenčním souřadném systému (odpovídá výchozímu stavu v čase t=0) a </a:t>
            </a:r>
            <a:r>
              <a:rPr lang="cs-CZ" b="1" dirty="0" smtClean="0">
                <a:sym typeface="Symbol" panose="05050102010706020507" pitchFamily="18" charset="2"/>
              </a:rPr>
              <a:t>x</a:t>
            </a:r>
            <a:r>
              <a:rPr lang="cs-CZ" dirty="0" smtClean="0">
                <a:sym typeface="Symbol" panose="05050102010706020507" pitchFamily="18" charset="2"/>
              </a:rPr>
              <a:t>=(</a:t>
            </a:r>
            <a:r>
              <a:rPr lang="cs-CZ" dirty="0" err="1" smtClean="0">
                <a:sym typeface="Symbol" panose="05050102010706020507" pitchFamily="18" charset="2"/>
              </a:rPr>
              <a:t>r,,z</a:t>
            </a:r>
            <a:r>
              <a:rPr lang="cs-CZ" dirty="0" smtClean="0">
                <a:sym typeface="Symbol" panose="05050102010706020507" pitchFamily="18" charset="2"/>
              </a:rPr>
              <a:t>) je poloha téhož bodu, ale v aktuálním čase 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cs-CZ" sz="2400" b="1" dirty="0"/>
              <a:t> – </a:t>
            </a:r>
            <a:r>
              <a:rPr lang="cs-CZ" sz="2400" b="1" dirty="0" err="1"/>
              <a:t>Mooney+Maxwell</a:t>
            </a:r>
            <a:r>
              <a:rPr lang="cs-CZ" sz="2400" b="1" dirty="0"/>
              <a:t> LAOS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2746" y="909697"/>
            <a:ext cx="1143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Deforma</a:t>
            </a:r>
            <a:r>
              <a:rPr lang="cs-CZ" dirty="0" smtClean="0"/>
              <a:t>ční tenzor je v cylindrickém souřadném systému vyjádřen takto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07726" y="1727061"/>
                <a:ext cx="3243901" cy="1659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cs-CZ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6" y="1727061"/>
                <a:ext cx="3243901" cy="1659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772784" y="1727061"/>
                <a:ext cx="3660361" cy="1659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cs-CZ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84" y="1727061"/>
                <a:ext cx="3660361" cy="1659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cs-CZ" sz="2400" b="1" dirty="0"/>
              <a:t> – </a:t>
            </a:r>
            <a:r>
              <a:rPr lang="cs-CZ" sz="2400" b="1" dirty="0" err="1"/>
              <a:t>Mooney+Maxwell</a:t>
            </a:r>
            <a:r>
              <a:rPr lang="cs-CZ" sz="2400" b="1" dirty="0"/>
              <a:t> LAOS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7481" y="752240"/>
            <a:ext cx="1081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Symbol" panose="05050102010706020507" pitchFamily="18" charset="2"/>
              </a:rPr>
              <a:t>Lze ukázat, že zcela přesný popis deformace lze zajistit dvojicí funkcí f(</a:t>
            </a:r>
            <a:r>
              <a:rPr lang="cs-CZ" dirty="0" err="1" smtClean="0">
                <a:sym typeface="Symbol" panose="05050102010706020507" pitchFamily="18" charset="2"/>
              </a:rPr>
              <a:t>z,t</a:t>
            </a:r>
            <a:r>
              <a:rPr lang="cs-CZ" dirty="0" smtClean="0">
                <a:sym typeface="Symbol" panose="05050102010706020507" pitchFamily="18" charset="2"/>
              </a:rPr>
              <a:t>) a g(</a:t>
            </a:r>
            <a:r>
              <a:rPr lang="cs-CZ" dirty="0" err="1" smtClean="0">
                <a:sym typeface="Symbol" panose="05050102010706020507" pitchFamily="18" charset="2"/>
              </a:rPr>
              <a:t>z,t</a:t>
            </a:r>
            <a:r>
              <a:rPr lang="cs-CZ" dirty="0" smtClean="0">
                <a:sym typeface="Symbol" panose="05050102010706020507" pitchFamily="18" charset="2"/>
              </a:rPr>
              <a:t>) které nejsou funkcí poloměru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893536" y="1260071"/>
                <a:ext cx="125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36" y="1260071"/>
                <a:ext cx="125418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902" t="-2222" r="-634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766467" y="1273217"/>
                <a:ext cx="101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467" y="1273217"/>
                <a:ext cx="1015471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371" t="-28889" r="-958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47481" y="1691235"/>
            <a:ext cx="230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Okrajov</a:t>
            </a:r>
            <a:r>
              <a:rPr lang="cs-CZ" dirty="0" smtClean="0"/>
              <a:t>é podmínky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735107" y="1737401"/>
                <a:ext cx="4507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107" y="1737401"/>
                <a:ext cx="450713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624" r="-81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34074" y="2353230"/>
            <a:ext cx="220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Deforma</a:t>
            </a:r>
            <a:r>
              <a:rPr lang="cs-CZ" dirty="0" smtClean="0"/>
              <a:t>ční tenzor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/>
              <p:cNvSpPr txBox="1"/>
              <p:nvPr/>
            </p:nvSpPr>
            <p:spPr>
              <a:xfrm>
                <a:off x="1634590" y="2657684"/>
                <a:ext cx="3901774" cy="1379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590" y="2657684"/>
                <a:ext cx="3901774" cy="13790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82625" y="4094570"/>
            <a:ext cx="430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Fingerův tenzor a elastická napětí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86566" y="2977868"/>
            <a:ext cx="176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Inverzí matice</a:t>
            </a:r>
            <a:endParaRPr lang="en-US" dirty="0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6206591" y="3347201"/>
            <a:ext cx="1319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/>
              <p:cNvSpPr txBox="1"/>
              <p:nvPr/>
            </p:nvSpPr>
            <p:spPr>
              <a:xfrm>
                <a:off x="7852993" y="2722562"/>
                <a:ext cx="3985258" cy="1142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p>
                                  <m:sSupPr>
                                    <m:ctrlPr>
                                      <a:rPr lang="cs-CZ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993" y="2722562"/>
                <a:ext cx="3985258" cy="11424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829912" y="1273217"/>
                <a:ext cx="67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12" y="1273217"/>
                <a:ext cx="67358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306" r="-630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445954" y="4830727"/>
                <a:ext cx="5709961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cs-CZ" b="1" i="1">
                          <a:latin typeface="Cambria Math" panose="02040503050406030204" pitchFamily="18" charset="0"/>
                        </a:rPr>
                        <m:t>𝑭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954" y="4830727"/>
                <a:ext cx="5709961" cy="10346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0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Radiální vytěsňovací tok vazkých kapalin. 1989 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079602" y="1875277"/>
                <a:ext cx="8838573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𝑧𝑟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baseline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baseline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𝜕𝜏</m:t>
                              </m:r>
                            </m:e>
                            <m:sub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𝑧𝑟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rr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φφ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sz="20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02" y="1875277"/>
                <a:ext cx="8838573" cy="677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919303" y="3997059"/>
                <a:ext cx="8852225" cy="75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𝑟𝑟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𝜑𝜑</m:t>
                                  </m:r>
                                </m:sub>
                              </m:s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𝜑𝜑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lim>
                      </m:limLow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baseline="3000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03" y="3997059"/>
                <a:ext cx="8852225" cy="750783"/>
              </a:xfrm>
              <a:prstGeom prst="rect">
                <a:avLst/>
              </a:prstGeom>
              <a:blipFill rotWithShape="0">
                <a:blip r:embed="rId4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10988" y="849797"/>
            <a:ext cx="11761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Nez</a:t>
            </a:r>
            <a:r>
              <a:rPr lang="cs-CZ" dirty="0" err="1" smtClean="0"/>
              <a:t>námé</a:t>
            </a:r>
            <a:r>
              <a:rPr lang="cs-CZ" dirty="0" smtClean="0"/>
              <a:t>: tlak p , normálová extra napětí  </a:t>
            </a:r>
            <a:r>
              <a:rPr lang="cs-CZ" dirty="0" smtClean="0">
                <a:sym typeface="Symbol"/>
              </a:rPr>
              <a:t></a:t>
            </a:r>
            <a:r>
              <a:rPr lang="cs-CZ" i="1" baseline="-25000" dirty="0" err="1" smtClean="0">
                <a:sym typeface="Symbol"/>
              </a:rPr>
              <a:t>rr</a:t>
            </a:r>
            <a:r>
              <a:rPr lang="cs-CZ" i="1" dirty="0" smtClean="0">
                <a:sym typeface="Symbol"/>
              </a:rPr>
              <a:t>, </a:t>
            </a:r>
            <a:r>
              <a:rPr lang="cs-CZ" i="1" baseline="-25000" dirty="0" err="1" smtClean="0">
                <a:sym typeface="Symbol"/>
              </a:rPr>
              <a:t>zz</a:t>
            </a:r>
            <a:r>
              <a:rPr lang="cs-CZ" i="1" dirty="0" smtClean="0">
                <a:sym typeface="Symbol"/>
              </a:rPr>
              <a:t> </a:t>
            </a:r>
            <a:r>
              <a:rPr lang="cs-CZ" i="1" baseline="-25000" dirty="0" smtClean="0">
                <a:sym typeface="Symbol"/>
              </a:rPr>
              <a:t></a:t>
            </a:r>
            <a:r>
              <a:rPr lang="cs-CZ" i="1" dirty="0" smtClean="0">
                <a:sym typeface="Symbol"/>
              </a:rPr>
              <a:t>  </a:t>
            </a:r>
            <a:r>
              <a:rPr lang="cs-CZ" dirty="0" smtClean="0">
                <a:sym typeface="Symbol"/>
              </a:rPr>
              <a:t>a smykové napětí </a:t>
            </a:r>
            <a:r>
              <a:rPr lang="cs-CZ" i="1" dirty="0" smtClean="0">
                <a:sym typeface="Symbol"/>
              </a:rPr>
              <a:t></a:t>
            </a:r>
            <a:r>
              <a:rPr lang="cs-CZ" i="1" baseline="-25000" dirty="0" err="1" smtClean="0">
                <a:sym typeface="Symbol"/>
              </a:rPr>
              <a:t>rz</a:t>
            </a:r>
            <a:r>
              <a:rPr lang="cs-CZ" i="1" dirty="0" smtClean="0">
                <a:sym typeface="Symbol"/>
              </a:rPr>
              <a:t> </a:t>
            </a:r>
            <a:r>
              <a:rPr lang="cs-CZ" dirty="0" smtClean="0">
                <a:sym typeface="Symbol"/>
              </a:rPr>
              <a:t> (5 neznámých).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en-US" dirty="0" err="1" smtClean="0"/>
              <a:t>Sta</a:t>
            </a:r>
            <a:r>
              <a:rPr lang="cs-CZ" dirty="0" smtClean="0"/>
              <a:t>čí jediná rovnice rovnováhy ve směru r (pro známá vazká napětí určuje rovnice rovnováhy radiální profil tlaku),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10988" y="2698376"/>
                <a:ext cx="113851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Dále dvě rovnice pro rozdíly normálových napětí: první diference N</a:t>
                </a:r>
                <a:r>
                  <a:rPr lang="cs-CZ" baseline="-25000" dirty="0" smtClean="0"/>
                  <a:t>1 </a:t>
                </a:r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cs-CZ" baseline="-25000" dirty="0" smtClean="0"/>
                  <a:t>  </a:t>
                </a:r>
                <a:r>
                  <a:rPr lang="cs-CZ" dirty="0" smtClean="0"/>
                  <a:t>(napětí ve směru toku minus napětí kolmé na směr toku a ve smykové rovině)  a druhá diference N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 (rozdíl napětí v rovině kolmé na směr toku). První diference se aproximuje funkcí smykové rychlosti (např. kvadratická nebo mocninová funkce - </a:t>
                </a:r>
                <a:r>
                  <a:rPr lang="cs-CZ" dirty="0" err="1" smtClean="0"/>
                  <a:t>Barhoň</a:t>
                </a:r>
                <a:r>
                  <a:rPr lang="cs-CZ" dirty="0" smtClean="0"/>
                  <a:t>). Druhá diference je výrazně menší (přibližně nulová, </a:t>
                </a:r>
                <a:r>
                  <a:rPr lang="cs-CZ" dirty="0" err="1" smtClean="0"/>
                  <a:t>Barhoň</a:t>
                </a:r>
                <a:r>
                  <a:rPr lang="cs-CZ" dirty="0" smtClean="0"/>
                  <a:t> přesně nulová)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2698376"/>
                <a:ext cx="1138517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82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10988" y="4839097"/>
            <a:ext cx="92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Smykov</a:t>
            </a:r>
            <a:r>
              <a:rPr lang="cs-CZ" dirty="0" smtClean="0"/>
              <a:t>é napětí aproximujeme mocninovým modelem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26882" y="5230755"/>
                <a:ext cx="1991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</a:rPr>
                            <m:t>𝑟𝑧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82" y="5230755"/>
                <a:ext cx="19914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10988" y="5800165"/>
            <a:ext cx="1138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Rovnici rovnováhy v axiálním směru odpovídá předpoklad, že tlak p nezávisí na z (konstantní po průřezu). A to je ta pátá rovnice pro 5 neznámých komponent napětí.</a:t>
            </a:r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965185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Rovnice" r:id="rId7" imgW="114120" imgH="215640" progId="Equation.3">
                  <p:embed/>
                </p:oleObj>
              </mc:Choice>
              <mc:Fallback>
                <p:oleObj name="Rovnice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8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cs-CZ" sz="2400" b="1" dirty="0"/>
              <a:t> – </a:t>
            </a:r>
            <a:r>
              <a:rPr lang="cs-CZ" sz="2400" b="1" dirty="0" err="1"/>
              <a:t>Mooney+Maxwell</a:t>
            </a:r>
            <a:r>
              <a:rPr lang="cs-CZ" sz="2400" b="1" dirty="0"/>
              <a:t> LAOS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7481" y="752240"/>
            <a:ext cx="1081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Symbol" panose="05050102010706020507" pitchFamily="18" charset="2"/>
              </a:rPr>
              <a:t>Funkce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f,g</a:t>
            </a:r>
            <a:r>
              <a:rPr lang="en-US" dirty="0" smtClean="0">
                <a:sym typeface="Symbol" panose="05050102010706020507" pitchFamily="18" charset="2"/>
              </a:rPr>
              <a:t> (a </a:t>
            </a:r>
            <a:r>
              <a:rPr lang="en-US" dirty="0" err="1" smtClean="0">
                <a:sym typeface="Symbol" panose="05050102010706020507" pitchFamily="18" charset="2"/>
              </a:rPr>
              <a:t>transformace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mezi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referen</a:t>
            </a:r>
            <a:r>
              <a:rPr lang="cs-CZ" dirty="0" smtClean="0">
                <a:sym typeface="Symbol" panose="05050102010706020507" pitchFamily="18" charset="2"/>
              </a:rPr>
              <a:t>ční a aktuální konfigurací) definují i rychlostní pole.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893536" y="1260071"/>
                <a:ext cx="125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36" y="1260071"/>
                <a:ext cx="125418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902" t="-2222" r="-634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729080" y="1260071"/>
                <a:ext cx="101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80" y="1260071"/>
                <a:ext cx="101547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458" t="-28889" r="-102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547481" y="1715512"/>
            <a:ext cx="182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Klíčová rovnice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296512" y="1816084"/>
                <a:ext cx="3329566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12" y="1816084"/>
                <a:ext cx="3329566" cy="5375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296512" y="2567295"/>
                <a:ext cx="2261004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12" y="2567295"/>
                <a:ext cx="2261004" cy="5275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888373" y="2567294"/>
                <a:ext cx="1673792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73" y="2567294"/>
                <a:ext cx="1673792" cy="5275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015094" y="2007346"/>
                <a:ext cx="4703852" cy="1659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cs-CZ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𝑟𝑓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094" y="2007346"/>
                <a:ext cx="4703852" cy="16596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se šipkou 2"/>
          <p:cNvCxnSpPr/>
          <p:nvPr/>
        </p:nvCxnSpPr>
        <p:spPr>
          <a:xfrm flipV="1">
            <a:off x="4652681" y="2831085"/>
            <a:ext cx="25248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6597457" y="2831084"/>
            <a:ext cx="329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98296" y="3236929"/>
                <a:ext cx="2606867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brk m:alnAt="7"/>
                        </m:rPr>
                        <a:rPr lang="en-US" i="1"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96" y="3236929"/>
                <a:ext cx="2606867" cy="619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562983" y="3244034"/>
                <a:ext cx="1519134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83" y="3244034"/>
                <a:ext cx="1519134" cy="6190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708211" y="4072332"/>
            <a:ext cx="5597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Thien</a:t>
            </a:r>
            <a:r>
              <a:rPr lang="en-US" dirty="0" smtClean="0"/>
              <a:t> </a:t>
            </a:r>
            <a:r>
              <a:rPr lang="en-US" dirty="0" err="1" smtClean="0"/>
              <a:t>uv</a:t>
            </a:r>
            <a:r>
              <a:rPr lang="cs-CZ" dirty="0" err="1" smtClean="0"/>
              <a:t>ádí</a:t>
            </a:r>
            <a:r>
              <a:rPr lang="cs-CZ" dirty="0" smtClean="0"/>
              <a:t> řešení zavedením pomocné funkce </a:t>
            </a:r>
            <a:r>
              <a:rPr lang="cs-CZ" i="1" dirty="0" smtClean="0"/>
              <a:t>F</a:t>
            </a:r>
          </a:p>
          <a:p>
            <a:endParaRPr lang="en-US" dirty="0" smtClean="0"/>
          </a:p>
          <a:p>
            <a:r>
              <a:rPr lang="en-US" dirty="0" smtClean="0"/>
              <a:t>Jen</a:t>
            </a:r>
            <a:r>
              <a:rPr lang="cs-CZ" dirty="0" smtClean="0"/>
              <a:t>že pak nesouhlasí radiální rychlost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err="1" smtClean="0"/>
              <a:t>Rozpor</a:t>
            </a:r>
            <a:r>
              <a:rPr lang="en-US" dirty="0" smtClean="0"/>
              <a:t> je </a:t>
            </a:r>
            <a:r>
              <a:rPr lang="en-US" dirty="0" err="1" smtClean="0"/>
              <a:t>mo</a:t>
            </a:r>
            <a:r>
              <a:rPr lang="cs-CZ" dirty="0" smtClean="0"/>
              <a:t>ž</a:t>
            </a:r>
            <a:r>
              <a:rPr lang="en-US" dirty="0" smtClean="0"/>
              <a:t>n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odstranit</a:t>
            </a:r>
            <a:r>
              <a:rPr lang="en-US" dirty="0" smtClean="0"/>
              <a:t> </a:t>
            </a:r>
            <a:r>
              <a:rPr lang="cs-CZ" dirty="0" smtClean="0"/>
              <a:t>z podmínky nestlačitelnosti, </a:t>
            </a:r>
            <a:r>
              <a:rPr lang="cs-CZ" dirty="0" err="1" smtClean="0"/>
              <a:t>Jakobián</a:t>
            </a:r>
            <a:r>
              <a:rPr lang="cs-CZ" dirty="0" smtClean="0"/>
              <a:t> transformace F=1. Determinant je součin diagonálních prvků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457920" y="3924498"/>
                <a:ext cx="1752146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20" y="3924498"/>
                <a:ext cx="1752146" cy="6190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8841820" y="4072332"/>
                <a:ext cx="1109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820" y="4072332"/>
                <a:ext cx="110947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0293154" y="3928538"/>
                <a:ext cx="128759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154" y="3928538"/>
                <a:ext cx="1287596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468471" y="4690194"/>
                <a:ext cx="3594895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1" y="4690194"/>
                <a:ext cx="3594895" cy="62876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547099" y="5549659"/>
                <a:ext cx="947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’ =1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99" y="5549659"/>
                <a:ext cx="947439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935" t="-8197" r="-45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821575" y="5407276"/>
                <a:ext cx="2364173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575" y="5407276"/>
                <a:ext cx="2364173" cy="62876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se šipkou 26"/>
          <p:cNvCxnSpPr>
            <a:endCxn id="25" idx="1"/>
          </p:cNvCxnSpPr>
          <p:nvPr/>
        </p:nvCxnSpPr>
        <p:spPr>
          <a:xfrm flipV="1">
            <a:off x="6562165" y="5721657"/>
            <a:ext cx="259410" cy="1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9647279" y="5394929"/>
                <a:ext cx="2438424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279" y="5394929"/>
                <a:ext cx="2438424" cy="62876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se šipkou 29"/>
          <p:cNvCxnSpPr>
            <a:endCxn id="29" idx="1"/>
          </p:cNvCxnSpPr>
          <p:nvPr/>
        </p:nvCxnSpPr>
        <p:spPr>
          <a:xfrm flipV="1">
            <a:off x="9296400" y="5709310"/>
            <a:ext cx="350879" cy="25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N.Phan-Thien</a:t>
            </a:r>
            <a:r>
              <a:rPr lang="cs-CZ" sz="2400" b="1" dirty="0"/>
              <a:t> – </a:t>
            </a:r>
            <a:r>
              <a:rPr lang="cs-CZ" sz="2400" b="1" dirty="0" err="1"/>
              <a:t>Mooney+Maxwell</a:t>
            </a:r>
            <a:r>
              <a:rPr lang="cs-CZ" sz="2400" b="1" dirty="0"/>
              <a:t> LAOS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3034" y="932329"/>
            <a:ext cx="1121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Rychlosti</a:t>
            </a:r>
            <a:r>
              <a:rPr lang="en-US" dirty="0" smtClean="0"/>
              <a:t> </a:t>
            </a:r>
            <a:r>
              <a:rPr lang="en-US" b="1" i="1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vyj</a:t>
            </a:r>
            <a:r>
              <a:rPr lang="cs-CZ" dirty="0" err="1" smtClean="0"/>
              <a:t>ádřené</a:t>
            </a:r>
            <a:r>
              <a:rPr lang="cs-CZ" dirty="0" smtClean="0"/>
              <a:t> funkcí F                                               se použijí v diferenciálních rovnicích UCM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060439" y="932329"/>
                <a:ext cx="1109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39" y="932329"/>
                <a:ext cx="110947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16070" y="811527"/>
                <a:ext cx="128759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070" y="811527"/>
                <a:ext cx="1287596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15787" y="1413499"/>
            <a:ext cx="9000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…je to prakticky stejné jako u předchozího článku </a:t>
            </a:r>
            <a:r>
              <a:rPr lang="cs-CZ" dirty="0" err="1" smtClean="0"/>
              <a:t>Thien</a:t>
            </a:r>
            <a:r>
              <a:rPr lang="cs-CZ" dirty="0" smtClean="0"/>
              <a:t> </a:t>
            </a:r>
            <a:r>
              <a:rPr lang="cs-CZ" dirty="0" err="1" smtClean="0"/>
              <a:t>Tanner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I metody řešení jsou podobné, pro malé deformace a numerické pro velké deformace. </a:t>
            </a:r>
            <a:r>
              <a:rPr lang="cs-CZ" sz="1200" dirty="0" smtClean="0"/>
              <a:t>(takže opět mně neznámé  Rouse-matrix, </a:t>
            </a:r>
            <a:r>
              <a:rPr lang="cs-CZ" sz="1200" dirty="0" err="1" smtClean="0"/>
              <a:t>Kramer</a:t>
            </a:r>
            <a:r>
              <a:rPr lang="cs-CZ" sz="1200" dirty="0" smtClean="0"/>
              <a:t>-matrix …)</a:t>
            </a:r>
          </a:p>
          <a:p>
            <a:endParaRPr lang="cs-CZ" dirty="0"/>
          </a:p>
          <a:p>
            <a:r>
              <a:rPr lang="cs-CZ" dirty="0" smtClean="0"/>
              <a:t>Výsledky jsou použité pro vyhodnocování LAOS oscilačních experimentů při velkých amplitudách.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9" y="6275500"/>
            <a:ext cx="9934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25" y="3127487"/>
            <a:ext cx="4505071" cy="32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 smtClean="0"/>
              <a:t>Laudarin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electrorheological</a:t>
            </a:r>
            <a:r>
              <a:rPr lang="cs-CZ" sz="2400" b="1" dirty="0" smtClean="0"/>
              <a:t> fluid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75" y="525982"/>
            <a:ext cx="7755965" cy="61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 smtClean="0"/>
              <a:t>Khan</a:t>
            </a:r>
            <a:r>
              <a:rPr lang="cs-CZ" sz="2400" b="1" dirty="0" smtClean="0"/>
              <a:t> variační metoda (</a:t>
            </a:r>
            <a:r>
              <a:rPr lang="cs-CZ" sz="2400" b="1" dirty="0" err="1" smtClean="0"/>
              <a:t>Wangova</a:t>
            </a:r>
            <a:r>
              <a:rPr lang="cs-CZ" sz="2400" b="1" dirty="0" smtClean="0"/>
              <a:t> transformace)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2" y="904875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/>
              <a:t>Ceterum</a:t>
            </a:r>
            <a:r>
              <a:rPr lang="de-DE" sz="2400" b="1" dirty="0"/>
              <a:t> </a:t>
            </a:r>
            <a:r>
              <a:rPr lang="de-DE" sz="2400" b="1" dirty="0" err="1" smtClean="0"/>
              <a:t>censeo</a:t>
            </a:r>
            <a:r>
              <a:rPr lang="cs-CZ" sz="2400" b="1" dirty="0" smtClean="0"/>
              <a:t>…  </a:t>
            </a:r>
            <a:r>
              <a:rPr lang="de-DE" sz="2400" b="1" dirty="0" smtClean="0"/>
              <a:t> </a:t>
            </a:r>
            <a:r>
              <a:rPr lang="cs-CZ" sz="2400" b="1" dirty="0" smtClean="0"/>
              <a:t>že bude třeba</a:t>
            </a:r>
            <a:r>
              <a:rPr lang="de-DE" sz="2400" b="1" dirty="0" smtClean="0"/>
              <a:t> </a:t>
            </a:r>
            <a:r>
              <a:rPr lang="cs-CZ" sz="2400" b="1" dirty="0" smtClean="0"/>
              <a:t>napsat tyto články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6188" y="977153"/>
            <a:ext cx="10963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Thixotropic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Assessment of viscoelastic properties in a capillary </a:t>
            </a:r>
            <a:r>
              <a:rPr lang="en-US" dirty="0" err="1" smtClean="0"/>
              <a:t>rheometer</a:t>
            </a:r>
            <a:r>
              <a:rPr lang="en-US" dirty="0" smtClean="0"/>
              <a:t> with converging/diverging slit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Rheometry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compressible</a:t>
            </a:r>
            <a:r>
              <a:rPr lang="cs-CZ" dirty="0" smtClean="0"/>
              <a:t> </a:t>
            </a:r>
            <a:r>
              <a:rPr lang="cs-CZ" dirty="0" err="1" smtClean="0"/>
              <a:t>collagenous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capillary</a:t>
            </a:r>
            <a:r>
              <a:rPr lang="cs-CZ" dirty="0" smtClean="0"/>
              <a:t> </a:t>
            </a:r>
            <a:r>
              <a:rPr lang="cs-CZ" dirty="0" err="1" smtClean="0"/>
              <a:t>rheometers</a:t>
            </a:r>
            <a:r>
              <a:rPr lang="cs-CZ" dirty="0" smtClean="0"/>
              <a:t>, </a:t>
            </a:r>
            <a:r>
              <a:rPr lang="cs-CZ" dirty="0" err="1" smtClean="0"/>
              <a:t>squeezing</a:t>
            </a:r>
            <a:r>
              <a:rPr lang="cs-CZ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Rheological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collagenous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I.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irradiation</a:t>
            </a:r>
            <a:r>
              <a:rPr lang="cs-CZ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/>
              <a:t>Rheological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collagenous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smtClean="0"/>
              <a:t>II.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concentration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/>
              <a:t>Rheological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collagenous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smtClean="0"/>
              <a:t>III</a:t>
            </a:r>
            <a:r>
              <a:rPr lang="cs-CZ" dirty="0"/>
              <a:t>. </a:t>
            </a:r>
            <a:r>
              <a:rPr lang="cs-CZ" dirty="0" smtClean="0"/>
              <a:t>Electric and </a:t>
            </a:r>
            <a:r>
              <a:rPr lang="cs-CZ" dirty="0" err="1" smtClean="0"/>
              <a:t>rheological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Wagner model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r>
              <a:rPr lang="cs-CZ" dirty="0" smtClean="0"/>
              <a:t> </a:t>
            </a:r>
            <a:r>
              <a:rPr lang="cs-CZ" dirty="0" err="1" smtClean="0"/>
              <a:t>identified</a:t>
            </a:r>
            <a:r>
              <a:rPr lang="cs-CZ" dirty="0" smtClean="0"/>
              <a:t> by </a:t>
            </a:r>
            <a:r>
              <a:rPr lang="cs-CZ" dirty="0" err="1" smtClean="0"/>
              <a:t>squeezing</a:t>
            </a:r>
            <a:r>
              <a:rPr lang="cs-CZ" dirty="0" smtClean="0"/>
              <a:t>, </a:t>
            </a:r>
            <a:r>
              <a:rPr lang="cs-CZ" dirty="0" err="1" smtClean="0"/>
              <a:t>extrusion</a:t>
            </a:r>
            <a:r>
              <a:rPr lang="cs-CZ" dirty="0" smtClean="0"/>
              <a:t> and </a:t>
            </a:r>
            <a:r>
              <a:rPr lang="cs-CZ" dirty="0" err="1" smtClean="0"/>
              <a:t>rotational</a:t>
            </a:r>
            <a:r>
              <a:rPr lang="cs-CZ" dirty="0" smtClean="0"/>
              <a:t> LAOS </a:t>
            </a:r>
            <a:r>
              <a:rPr lang="cs-CZ" dirty="0" err="1" smtClean="0"/>
              <a:t>experiments</a:t>
            </a:r>
            <a:r>
              <a:rPr lang="cs-CZ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r>
              <a:rPr lang="cs-CZ" dirty="0" smtClean="0"/>
              <a:t>Tým sedmi lidí : Houška, Lan</a:t>
            </a:r>
            <a:r>
              <a:rPr lang="en-US" dirty="0" smtClean="0"/>
              <a:t>d</a:t>
            </a:r>
            <a:r>
              <a:rPr lang="cs-CZ" dirty="0" err="1" smtClean="0"/>
              <a:t>feld</a:t>
            </a:r>
            <a:r>
              <a:rPr lang="cs-CZ" dirty="0" smtClean="0"/>
              <a:t>, Žitný, Skočilas, Štancl, Dostál, Chlup</a:t>
            </a:r>
          </a:p>
          <a:p>
            <a:r>
              <a:rPr lang="cs-CZ" dirty="0"/>
              <a:t>by během 3 let </a:t>
            </a:r>
            <a:r>
              <a:rPr lang="cs-CZ" dirty="0" smtClean="0"/>
              <a:t>řešení grantu měl vygenerovat alespoň 7 článků v časopisech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0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Radiální vytěsňovací tok vazkých kapalin. 1989 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74802" y="1070612"/>
                <a:ext cx="6142835" cy="803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𝑟𝑟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groupCh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𝑝𝑒𝑟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𝑝𝑎𝑟𝑡𝑒𝑠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2" y="1070612"/>
                <a:ext cx="6142835" cy="8034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74802" y="1937198"/>
                <a:ext cx="7324890" cy="842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𝑟𝑟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𝑝𝑎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lim>
                          </m:limLow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𝑟𝑟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2" y="1937198"/>
                <a:ext cx="7324890" cy="842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30306" y="699247"/>
            <a:ext cx="117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Síla působící na kruhový disk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4841" y="3386779"/>
                <a:ext cx="12107159" cy="1550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cs-CZ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1" y="3386779"/>
                <a:ext cx="12107159" cy="1550168"/>
              </a:xfrm>
              <a:prstGeom prst="rect">
                <a:avLst/>
              </a:prstGeom>
              <a:blipFill rotWithShape="0">
                <a:blip r:embed="rId4"/>
                <a:stretch>
                  <a:fillRect t="-72835" b="-5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430306" y="2982278"/>
            <a:ext cx="78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Dosazen</a:t>
            </a:r>
            <a:r>
              <a:rPr lang="cs-CZ" dirty="0" smtClean="0"/>
              <a:t>í  z rovnice rovnováhy ve směru toku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3742" y="5012264"/>
            <a:ext cx="412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Finální rovnice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409906" y="5052413"/>
                <a:ext cx="4299446" cy="1113190"/>
              </a:xfrm>
              <a:prstGeom prst="rect">
                <a:avLst/>
              </a:prstGeom>
              <a:solidFill>
                <a:srgbClr val="BEF8FE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906" y="5052413"/>
                <a:ext cx="4299446" cy="1113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8310282" y="5882910"/>
            <a:ext cx="369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Mysl</a:t>
            </a:r>
            <a:r>
              <a:rPr lang="cs-CZ" dirty="0" err="1" smtClean="0"/>
              <a:t>ím</a:t>
            </a:r>
            <a:r>
              <a:rPr lang="cs-CZ" dirty="0" smtClean="0"/>
              <a:t> si, že je to dost obecné a platí to i pro stlačitelné tekutiny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Newtonská</a:t>
            </a:r>
            <a:r>
              <a:rPr lang="cs-CZ" sz="2400" b="1" dirty="0" smtClean="0"/>
              <a:t> kapalina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0306" y="699247"/>
            <a:ext cx="117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Případ </a:t>
            </a:r>
            <a:r>
              <a:rPr lang="cs-CZ" dirty="0" err="1" smtClean="0"/>
              <a:t>Newtonské</a:t>
            </a:r>
            <a:r>
              <a:rPr lang="cs-CZ" dirty="0" smtClean="0"/>
              <a:t> nestlačitelné kapaliny. </a:t>
            </a:r>
            <a:r>
              <a:rPr lang="cs-CZ" b="1" dirty="0" smtClean="0">
                <a:solidFill>
                  <a:srgbClr val="FF0000"/>
                </a:solidFill>
              </a:rPr>
              <a:t>Lze zanedbat normálová napětí?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006177" y="1211730"/>
                <a:ext cx="3714478" cy="848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77" y="1211730"/>
                <a:ext cx="3714478" cy="8486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06177" y="2307090"/>
                <a:ext cx="1337033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77" y="2307090"/>
                <a:ext cx="1337033" cy="526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631441" y="2333250"/>
                <a:ext cx="1279581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1" y="2333250"/>
                <a:ext cx="1279581" cy="4743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414975" y="2203575"/>
                <a:ext cx="4278800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75" y="2203575"/>
                <a:ext cx="4278800" cy="6544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143617" y="4613958"/>
                <a:ext cx="10335072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17" y="4613958"/>
                <a:ext cx="10335072" cy="6279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430306" y="3036522"/>
            <a:ext cx="1092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nestlačitelnou kapalinu a za předpokladu, že </a:t>
            </a:r>
            <a:r>
              <a:rPr lang="cs-CZ" dirty="0" err="1" smtClean="0"/>
              <a:t>u</a:t>
            </a:r>
            <a:r>
              <a:rPr lang="cs-CZ" baseline="-25000" dirty="0" err="1" smtClean="0"/>
              <a:t>z</a:t>
            </a:r>
            <a:r>
              <a:rPr lang="cs-CZ" baseline="-25000" dirty="0" smtClean="0"/>
              <a:t> </a:t>
            </a:r>
            <a:r>
              <a:rPr lang="cs-CZ" dirty="0" smtClean="0"/>
              <a:t>je nezávislé na poloměru (to platí přesně na obou discích), můžeme vyjádřit radiální rychlost z rovnice kontinuity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910598" y="3385081"/>
                <a:ext cx="2196179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598" y="3385081"/>
                <a:ext cx="2196179" cy="526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451805" y="4065842"/>
            <a:ext cx="1128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toho plyne, že členy normálových napětí se v rovnici rovnováhy opravdu vyruší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Mocninová kapalina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0306" y="699247"/>
            <a:ext cx="117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 mocninové kapaliny je to trochu složitější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0306" y="1864754"/>
            <a:ext cx="49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Druh</a:t>
            </a:r>
            <a:r>
              <a:rPr lang="cs-CZ" dirty="0" smtClean="0"/>
              <a:t>ý</a:t>
            </a:r>
            <a:r>
              <a:rPr lang="en-US" dirty="0" smtClean="0"/>
              <a:t> invariant </a:t>
            </a:r>
            <a:r>
              <a:rPr lang="en-US" dirty="0" err="1" smtClean="0"/>
              <a:t>tenzoru</a:t>
            </a:r>
            <a:r>
              <a:rPr lang="en-US" dirty="0" smtClean="0"/>
              <a:t> </a:t>
            </a:r>
            <a:r>
              <a:rPr lang="en-US" dirty="0" err="1" smtClean="0"/>
              <a:t>rychlost</a:t>
            </a:r>
            <a:r>
              <a:rPr lang="cs-CZ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deformace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39192" y="1124985"/>
                <a:ext cx="2018566" cy="542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92" y="1124985"/>
                <a:ext cx="2018566" cy="542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52076" y="2221234"/>
                <a:ext cx="10603416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6" y="2221234"/>
                <a:ext cx="10603416" cy="6770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55606" y="3108059"/>
                <a:ext cx="2016385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acc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6" y="3108059"/>
                <a:ext cx="2016385" cy="6764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220644" y="4637499"/>
                <a:ext cx="4675895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𝜑𝜑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644" y="4637499"/>
                <a:ext cx="4675895" cy="6764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760273" y="3015726"/>
                <a:ext cx="2621936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73" y="3015726"/>
                <a:ext cx="2621936" cy="768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041356" y="3015726"/>
                <a:ext cx="2559868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𝜑𝜑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56" y="3015726"/>
                <a:ext cx="2559868" cy="768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28918" y="3901522"/>
            <a:ext cx="1111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rozd</a:t>
            </a:r>
            <a:r>
              <a:rPr lang="cs-CZ" dirty="0" smtClean="0"/>
              <a:t>í</a:t>
            </a:r>
            <a:r>
              <a:rPr lang="en-US" dirty="0" smtClean="0"/>
              <a:t>l od </a:t>
            </a:r>
            <a:r>
              <a:rPr lang="en-US" dirty="0" err="1" smtClean="0"/>
              <a:t>Newtonsk</a:t>
            </a:r>
            <a:r>
              <a:rPr lang="cs-CZ" dirty="0" smtClean="0"/>
              <a:t>ý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err="1" smtClean="0"/>
              <a:t>kapalin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cs-CZ" dirty="0" smtClean="0"/>
              <a:t>ovšem členy normálových napětí z rovnice bilance hybnosti ve směru </a:t>
            </a:r>
            <a:r>
              <a:rPr lang="cs-CZ" i="1" dirty="0" smtClean="0"/>
              <a:t>r</a:t>
            </a:r>
            <a:r>
              <a:rPr lang="cs-CZ" dirty="0" smtClean="0"/>
              <a:t> nevypadnou (pro index toku m různý od jedné), viz </a:t>
            </a:r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528918" y="5522976"/>
            <a:ext cx="10736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Většina  prací ale tento rozdíl normálových napětí u mocninových nebo HB kapalin ignoruje, </a:t>
            </a:r>
            <a:r>
              <a:rPr lang="cs-CZ" sz="1200" dirty="0" smtClean="0"/>
              <a:t>např. </a:t>
            </a:r>
            <a:r>
              <a:rPr lang="cs-CZ" sz="1200" dirty="0" err="1" smtClean="0"/>
              <a:t>Laun</a:t>
            </a:r>
            <a:r>
              <a:rPr lang="cs-CZ" sz="1200" dirty="0" smtClean="0"/>
              <a:t> et al. „</a:t>
            </a:r>
            <a:r>
              <a:rPr lang="cs-CZ" sz="1200" dirty="0" err="1" smtClean="0"/>
              <a:t>Analytical</a:t>
            </a:r>
            <a:r>
              <a:rPr lang="cs-CZ" sz="1200" dirty="0" smtClean="0"/>
              <a:t> </a:t>
            </a:r>
            <a:r>
              <a:rPr lang="cs-CZ" sz="1200" dirty="0" err="1" smtClean="0"/>
              <a:t>solutions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squeezing</a:t>
            </a:r>
            <a:r>
              <a:rPr lang="cs-CZ" sz="1200" dirty="0" smtClean="0"/>
              <a:t> </a:t>
            </a:r>
            <a:r>
              <a:rPr lang="cs-CZ" sz="1200" dirty="0" err="1" smtClean="0"/>
              <a:t>flow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partial</a:t>
            </a:r>
            <a:r>
              <a:rPr lang="cs-CZ" sz="1200" dirty="0" smtClean="0"/>
              <a:t> </a:t>
            </a:r>
            <a:r>
              <a:rPr lang="cs-CZ" sz="1200" dirty="0" err="1" smtClean="0"/>
              <a:t>wall</a:t>
            </a:r>
            <a:r>
              <a:rPr lang="cs-CZ" sz="1200" dirty="0" smtClean="0"/>
              <a:t> slip“, </a:t>
            </a:r>
            <a:r>
              <a:rPr lang="cs-CZ" sz="1200" dirty="0" err="1" smtClean="0"/>
              <a:t>J.Non-Newtonian</a:t>
            </a:r>
            <a:r>
              <a:rPr lang="cs-CZ" sz="1200" dirty="0" smtClean="0"/>
              <a:t> Fluid Mech. 1999, nebo Adams et al „</a:t>
            </a:r>
            <a:r>
              <a:rPr lang="cs-CZ" sz="1200" dirty="0" err="1" smtClean="0"/>
              <a:t>An</a:t>
            </a:r>
            <a:r>
              <a:rPr lang="cs-CZ" sz="1200" dirty="0" smtClean="0"/>
              <a:t> </a:t>
            </a:r>
            <a:r>
              <a:rPr lang="cs-CZ" sz="1200" dirty="0" err="1" smtClean="0"/>
              <a:t>experimental</a:t>
            </a:r>
            <a:r>
              <a:rPr lang="cs-CZ" sz="1200" dirty="0" smtClean="0"/>
              <a:t> and </a:t>
            </a:r>
            <a:r>
              <a:rPr lang="cs-CZ" sz="1200" dirty="0" err="1" smtClean="0"/>
              <a:t>theoretical</a:t>
            </a:r>
            <a:r>
              <a:rPr lang="cs-CZ" sz="1200" dirty="0" smtClean="0"/>
              <a:t> study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squeeze</a:t>
            </a:r>
            <a:r>
              <a:rPr lang="cs-CZ" sz="1200" dirty="0" smtClean="0"/>
              <a:t> film </a:t>
            </a:r>
            <a:r>
              <a:rPr lang="cs-CZ" sz="1200" dirty="0" err="1" smtClean="0"/>
              <a:t>deformation</a:t>
            </a:r>
            <a:r>
              <a:rPr lang="cs-CZ" sz="1200" dirty="0" smtClean="0"/>
              <a:t> and </a:t>
            </a:r>
            <a:r>
              <a:rPr lang="cs-CZ" sz="1200" dirty="0" err="1" smtClean="0"/>
              <a:t>flow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elastoplastic</a:t>
            </a:r>
            <a:r>
              <a:rPr lang="cs-CZ" sz="1200" dirty="0" smtClean="0"/>
              <a:t> </a:t>
            </a:r>
            <a:r>
              <a:rPr lang="cs-CZ" sz="1200" dirty="0" err="1" smtClean="0"/>
              <a:t>fluids</a:t>
            </a:r>
            <a:r>
              <a:rPr lang="cs-CZ" sz="1200" dirty="0" smtClean="0"/>
              <a:t>“. </a:t>
            </a:r>
            <a:r>
              <a:rPr lang="cs-CZ" sz="1200" dirty="0" err="1" smtClean="0"/>
              <a:t>J.Non-Newtonian</a:t>
            </a:r>
            <a:r>
              <a:rPr lang="cs-CZ" sz="1200" dirty="0" smtClean="0"/>
              <a:t> </a:t>
            </a:r>
            <a:r>
              <a:rPr lang="cs-CZ" sz="1200" dirty="0"/>
              <a:t>Fluid Mech. </a:t>
            </a:r>
            <a:r>
              <a:rPr lang="cs-CZ" sz="1200" dirty="0" smtClean="0"/>
              <a:t>1994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26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Mocninová kapalina - nestlačitelná aproximace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21134" y="1410536"/>
                <a:ext cx="1686166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𝑧𝑟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4" y="1410536"/>
                <a:ext cx="1686166" cy="6190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02024" y="815788"/>
            <a:ext cx="843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Mocninový rychlostní profil je tedy i u neelastické kapaliny jen aproximací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760329" y="1332927"/>
                <a:ext cx="2829621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29" y="1332927"/>
                <a:ext cx="2829621" cy="8082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81708" y="1178238"/>
                <a:ext cx="4510209" cy="867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i="1" dirty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08" y="1178238"/>
                <a:ext cx="4510209" cy="8672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562363" y="3179738"/>
            <a:ext cx="938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Integrac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rychlostn</a:t>
            </a:r>
            <a:r>
              <a:rPr lang="cs-CZ" dirty="0" smtClean="0"/>
              <a:t>í</a:t>
            </a:r>
            <a:r>
              <a:rPr lang="en-US" dirty="0" smtClean="0"/>
              <a:t>ho </a:t>
            </a:r>
            <a:r>
              <a:rPr lang="en-US" dirty="0" err="1" smtClean="0"/>
              <a:t>profilu</a:t>
            </a:r>
            <a:r>
              <a:rPr lang="cs-CZ" dirty="0" smtClean="0"/>
              <a:t> </a:t>
            </a:r>
            <a:r>
              <a:rPr lang="en-US" dirty="0" smtClean="0"/>
              <a:t>z</a:t>
            </a:r>
            <a:r>
              <a:rPr lang="cs-CZ" dirty="0" err="1" smtClean="0"/>
              <a:t>ískáme</a:t>
            </a:r>
            <a:r>
              <a:rPr lang="cs-CZ" dirty="0" smtClean="0"/>
              <a:t> objemový průtok pláštěm o výšce h na poloměru 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05385" y="3619378"/>
                <a:ext cx="5375126" cy="867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=−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5" y="3619378"/>
                <a:ext cx="5375126" cy="8678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562364" y="4757526"/>
            <a:ext cx="963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 je obyčejná diferenciální rovnice pro radiální profil tlaku. Okrajovou podmínkou je atmosférický tlak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a</a:t>
            </a:r>
            <a:r>
              <a:rPr lang="cs-CZ" dirty="0" smtClean="0"/>
              <a:t> na obvodu disku R a nulová první derivace pro r=0 (symetrie)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7007661" y="3681722"/>
                <a:ext cx="3771610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661" y="3681722"/>
                <a:ext cx="3771610" cy="7693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134382" y="5403857"/>
                <a:ext cx="630243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82" y="5403857"/>
                <a:ext cx="6302431" cy="7693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182820" y="2114722"/>
                <a:ext cx="2749086" cy="867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20" y="2114722"/>
                <a:ext cx="2749086" cy="8672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1317812" y="4475594"/>
            <a:ext cx="7225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Interpretace</a:t>
            </a:r>
            <a:r>
              <a:rPr lang="en-US" sz="1000" dirty="0" smtClean="0"/>
              <a:t> </a:t>
            </a:r>
            <a:r>
              <a:rPr lang="en-US" sz="1000" dirty="0" err="1" smtClean="0"/>
              <a:t>znam</a:t>
            </a:r>
            <a:r>
              <a:rPr lang="cs-CZ" sz="1000" dirty="0" smtClean="0"/>
              <a:t>é</a:t>
            </a:r>
            <a:r>
              <a:rPr lang="en-US" sz="1000" dirty="0" err="1" smtClean="0"/>
              <a:t>nek</a:t>
            </a:r>
            <a:r>
              <a:rPr lang="en-US" sz="1000" dirty="0" smtClean="0"/>
              <a:t> </a:t>
            </a:r>
            <a:r>
              <a:rPr lang="en-US" sz="1000" dirty="0" err="1" smtClean="0"/>
              <a:t>dp</a:t>
            </a:r>
            <a:r>
              <a:rPr lang="en-US" sz="1000" dirty="0" smtClean="0"/>
              <a:t>/</a:t>
            </a:r>
            <a:r>
              <a:rPr lang="en-US" sz="1000" dirty="0" err="1" smtClean="0"/>
              <a:t>dr</a:t>
            </a:r>
            <a:r>
              <a:rPr lang="en-US" sz="1000" dirty="0" smtClean="0"/>
              <a:t> je z</a:t>
            </a:r>
            <a:r>
              <a:rPr lang="cs-CZ" sz="1000" dirty="0" smtClean="0"/>
              <a:t>á</a:t>
            </a:r>
            <a:r>
              <a:rPr lang="en-US" sz="1000" dirty="0" err="1" smtClean="0"/>
              <a:t>po</a:t>
            </a:r>
            <a:r>
              <a:rPr lang="cs-CZ" sz="1000" dirty="0" err="1" smtClean="0"/>
              <a:t>rné</a:t>
            </a:r>
            <a:r>
              <a:rPr lang="cs-CZ" sz="1000" dirty="0" smtClean="0"/>
              <a:t>, stejně jako </a:t>
            </a:r>
            <a:r>
              <a:rPr lang="cs-CZ" sz="1000" dirty="0" err="1" smtClean="0"/>
              <a:t>dh</a:t>
            </a:r>
            <a:r>
              <a:rPr lang="cs-CZ" sz="1000" dirty="0" smtClean="0"/>
              <a:t>/</a:t>
            </a:r>
            <a:r>
              <a:rPr lang="cs-CZ" sz="1000" dirty="0" err="1" smtClean="0"/>
              <a:t>dt</a:t>
            </a:r>
            <a:r>
              <a:rPr lang="cs-CZ" sz="1000" dirty="0" smtClean="0"/>
              <a:t>. Vzhledem k reálnému exponentu je třeba brát absolutní hodnoty.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591596" y="2945501"/>
                <a:ext cx="2077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4AF4D51-D370-437D-A0FF-16BA05A6816A}" type="mathplaceholder">
                        <a:rPr lang="en-US" i="1" smtClean="0">
                          <a:latin typeface="Cambria Math" panose="02040503050406030204" pitchFamily="18" charset="0"/>
                        </a:rPr>
                        <a:t>Sem zadejte rovnici.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96" y="2945501"/>
                <a:ext cx="207749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80" r="-117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>
            <a:off x="2323359" y="1728136"/>
            <a:ext cx="436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15" idx="3"/>
          </p:cNvCxnSpPr>
          <p:nvPr/>
        </p:nvCxnSpPr>
        <p:spPr>
          <a:xfrm flipV="1">
            <a:off x="5589950" y="1737044"/>
            <a:ext cx="4905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181708" y="4151486"/>
            <a:ext cx="680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M. </a:t>
            </a:r>
            <a:r>
              <a:rPr lang="cs-CZ" sz="2400" b="1" dirty="0" err="1" smtClean="0"/>
              <a:t>Barhoň</a:t>
            </a:r>
            <a:r>
              <a:rPr lang="cs-CZ" sz="2400" b="1" dirty="0" smtClean="0"/>
              <a:t>: Viskoelastická kapalina - nestlačitelná aproximace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801279" y="1999999"/>
                <a:ext cx="4505657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9" y="1999999"/>
                <a:ext cx="4505657" cy="769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473359" y="574419"/>
                <a:ext cx="3448728" cy="834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59" y="574419"/>
                <a:ext cx="3448728" cy="834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704006" y="807208"/>
            <a:ext cx="619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cs-CZ" dirty="0" smtClean="0"/>
              <a:t>ý</a:t>
            </a:r>
            <a:r>
              <a:rPr lang="en-US" dirty="0" err="1" smtClean="0"/>
              <a:t>slednou</a:t>
            </a:r>
            <a:r>
              <a:rPr lang="en-US" dirty="0" smtClean="0"/>
              <a:t> s</a:t>
            </a:r>
            <a:r>
              <a:rPr lang="cs-CZ" dirty="0" err="1" smtClean="0"/>
              <a:t>ílu</a:t>
            </a:r>
            <a:r>
              <a:rPr lang="cs-CZ" dirty="0" smtClean="0"/>
              <a:t> tedy získáme integrací přesného vztahu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4006" y="1445556"/>
            <a:ext cx="1148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 kterého dosadíme mocninovou aproximaci axiální derivace smykového napětí </a:t>
            </a:r>
            <a:r>
              <a:rPr lang="en-US" dirty="0" smtClean="0"/>
              <a:t> a </a:t>
            </a:r>
            <a:r>
              <a:rPr lang="en-US" dirty="0" err="1" smtClean="0"/>
              <a:t>mocninovou</a:t>
            </a:r>
            <a:r>
              <a:rPr lang="en-US" dirty="0" smtClean="0"/>
              <a:t> </a:t>
            </a:r>
            <a:r>
              <a:rPr lang="en-US" dirty="0" err="1" smtClean="0"/>
              <a:t>aproximaci</a:t>
            </a:r>
            <a:r>
              <a:rPr lang="en-US" dirty="0" smtClean="0"/>
              <a:t> N</a:t>
            </a:r>
            <a:r>
              <a:rPr lang="en-US" baseline="-25000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801279" y="3043038"/>
                <a:ext cx="7054688" cy="78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9" y="3043038"/>
                <a:ext cx="7054688" cy="7809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150985" y="2022650"/>
                <a:ext cx="4505272" cy="750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cs-CZ" b="0" i="1" smtClean="0">
                          <a:latin typeface="Cambria Math"/>
                        </a:rPr>
                        <m:t>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cs-CZ" b="0" i="1" smtClean="0">
                          <a:latin typeface="Cambria Math"/>
                        </a:rPr>
                        <m:t>′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985" y="2022650"/>
                <a:ext cx="4505272" cy="7500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801278" y="4944621"/>
                <a:ext cx="5960542" cy="1041247"/>
              </a:xfrm>
              <a:prstGeom prst="rect">
                <a:avLst/>
              </a:prstGeom>
              <a:solidFill>
                <a:srgbClr val="BEF8FE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8" y="4944621"/>
                <a:ext cx="5960542" cy="10412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01278" y="4263783"/>
            <a:ext cx="11104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vztah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porovnat</a:t>
            </a:r>
            <a:r>
              <a:rPr lang="en-US" dirty="0" smtClean="0"/>
              <a:t> s v</a:t>
            </a:r>
            <a:r>
              <a:rPr lang="cs-CZ" dirty="0" smtClean="0"/>
              <a:t>ý</a:t>
            </a:r>
            <a:r>
              <a:rPr lang="en-US" dirty="0" err="1" smtClean="0"/>
              <a:t>sledkem</a:t>
            </a:r>
            <a:r>
              <a:rPr lang="cs-CZ" dirty="0" smtClean="0"/>
              <a:t> pro </a:t>
            </a:r>
            <a:r>
              <a:rPr lang="cs-CZ" dirty="0" err="1" smtClean="0"/>
              <a:t>Herschel</a:t>
            </a:r>
            <a:r>
              <a:rPr lang="cs-CZ" dirty="0" smtClean="0"/>
              <a:t> </a:t>
            </a:r>
            <a:r>
              <a:rPr lang="cs-CZ" dirty="0" err="1" smtClean="0"/>
              <a:t>Bulkley</a:t>
            </a:r>
            <a:r>
              <a:rPr lang="cs-CZ" dirty="0" smtClean="0"/>
              <a:t> model, </a:t>
            </a:r>
            <a:r>
              <a:rPr lang="cs-CZ" sz="1200" dirty="0" smtClean="0"/>
              <a:t>který odvodil </a:t>
            </a:r>
            <a:r>
              <a:rPr lang="cs-CZ" sz="1200" dirty="0" err="1" smtClean="0"/>
              <a:t>Covey</a:t>
            </a:r>
            <a:r>
              <a:rPr lang="cs-CZ" sz="1200" dirty="0" smtClean="0"/>
              <a:t>, </a:t>
            </a:r>
            <a:r>
              <a:rPr lang="cs-CZ" sz="1200" dirty="0" err="1" smtClean="0"/>
              <a:t>Stannmore</a:t>
            </a:r>
            <a:r>
              <a:rPr lang="cs-CZ" sz="1200" dirty="0"/>
              <a:t> </a:t>
            </a:r>
            <a:r>
              <a:rPr lang="cs-CZ" sz="1200" dirty="0" smtClean="0"/>
              <a:t>„Use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parallel</a:t>
            </a:r>
            <a:r>
              <a:rPr lang="cs-CZ" sz="1200" dirty="0" smtClean="0"/>
              <a:t> plate </a:t>
            </a:r>
            <a:r>
              <a:rPr lang="cs-CZ" sz="1200" dirty="0" err="1" smtClean="0"/>
              <a:t>plastometer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characterisation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viscous</a:t>
            </a:r>
            <a:r>
              <a:rPr lang="cs-CZ" sz="1200" dirty="0" smtClean="0"/>
              <a:t> </a:t>
            </a:r>
            <a:r>
              <a:rPr lang="cs-CZ" sz="1200" dirty="0" err="1" smtClean="0"/>
              <a:t>fluids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yield</a:t>
            </a:r>
            <a:r>
              <a:rPr lang="cs-CZ" sz="1200" dirty="0" smtClean="0"/>
              <a:t> stress“, </a:t>
            </a:r>
            <a:r>
              <a:rPr lang="cs-CZ" sz="1200" dirty="0" err="1" smtClean="0"/>
              <a:t>J.Non-Newtonian</a:t>
            </a:r>
            <a:r>
              <a:rPr lang="cs-CZ" sz="1200" dirty="0" smtClean="0"/>
              <a:t> Fluid Mech., 1981</a:t>
            </a:r>
            <a:endParaRPr lang="en-US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76014" y="5188245"/>
            <a:ext cx="465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To je asymptotické řešení pro velké rychlosti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329121" y="5549466"/>
                <a:ext cx="2592697" cy="872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≫1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121" y="5549466"/>
                <a:ext cx="2592697" cy="8728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1954306" y="6086239"/>
            <a:ext cx="61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…možná by stálo za to zkusit HB jako alternativní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Viskoelastická kapalina - stlačitelná aproximace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16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47" y="13447"/>
            <a:ext cx="3074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34988" y="1604682"/>
            <a:ext cx="5576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Pokus o rozšíření práce </a:t>
            </a:r>
            <a:r>
              <a:rPr lang="cs-CZ" dirty="0" err="1" smtClean="0"/>
              <a:t>Barhoň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Návaznost na experimenty zaměřené na vyhodnocení stlačitelnosti kolagenu</a:t>
            </a:r>
          </a:p>
          <a:p>
            <a:endParaRPr lang="cs-CZ" dirty="0"/>
          </a:p>
          <a:p>
            <a:r>
              <a:rPr lang="cs-CZ" dirty="0" smtClean="0"/>
              <a:t>Návaznost na metodiku vyhodnocování dat z kapilárního reometru při uvažování stlačitelnosti</a:t>
            </a:r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2034988" y="3908612"/>
            <a:ext cx="698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Hledal jsem „</a:t>
            </a:r>
            <a:r>
              <a:rPr lang="cs-CZ" dirty="0" err="1" smtClean="0"/>
              <a:t>squeezing</a:t>
            </a:r>
            <a:r>
              <a:rPr lang="cs-CZ" dirty="0" smtClean="0"/>
              <a:t> </a:t>
            </a:r>
            <a:r>
              <a:rPr lang="cs-CZ" dirty="0" err="1" smtClean="0"/>
              <a:t>compressible</a:t>
            </a:r>
            <a:r>
              <a:rPr lang="cs-CZ" dirty="0" smtClean="0"/>
              <a:t> fluid“ a téměř NIC, snad jen </a:t>
            </a:r>
            <a:r>
              <a:rPr lang="cs-CZ" sz="1200" dirty="0" err="1"/>
              <a:t>Mohite</a:t>
            </a:r>
            <a:r>
              <a:rPr lang="cs-CZ" sz="1200" dirty="0"/>
              <a:t>, </a:t>
            </a:r>
            <a:r>
              <a:rPr lang="cs-CZ" sz="1200" dirty="0" smtClean="0"/>
              <a:t>S.S, </a:t>
            </a:r>
            <a:r>
              <a:rPr lang="cs-CZ" sz="1200" dirty="0" err="1"/>
              <a:t>Sonti</a:t>
            </a:r>
            <a:r>
              <a:rPr lang="cs-CZ" sz="1200" dirty="0"/>
              <a:t>, V.R. ; </a:t>
            </a:r>
            <a:r>
              <a:rPr lang="cs-CZ" sz="1200" dirty="0" err="1"/>
              <a:t>Pratap</a:t>
            </a:r>
            <a:r>
              <a:rPr lang="cs-CZ" sz="1200" dirty="0"/>
              <a:t>, R</a:t>
            </a:r>
            <a:r>
              <a:rPr lang="cs-CZ" sz="1200" dirty="0" smtClean="0"/>
              <a:t>. </a:t>
            </a:r>
            <a:r>
              <a:rPr lang="en-US" sz="1200" dirty="0"/>
              <a:t>A Compact Squeeze-Film Model Including Inertia, Compressibility, and Rarefaction Effects for Perforated 3-D MEMS </a:t>
            </a:r>
            <a:r>
              <a:rPr lang="en-US" sz="1200" dirty="0" smtClean="0"/>
              <a:t>Structures</a:t>
            </a:r>
            <a:r>
              <a:rPr lang="cs-CZ" sz="1200" dirty="0" smtClean="0"/>
              <a:t>. </a:t>
            </a:r>
            <a:r>
              <a:rPr lang="cs-CZ" sz="1200" dirty="0" err="1" smtClean="0"/>
              <a:t>Microelectromechanical</a:t>
            </a:r>
            <a:r>
              <a:rPr lang="cs-CZ" sz="1200" dirty="0" smtClean="0"/>
              <a:t> </a:t>
            </a:r>
            <a:r>
              <a:rPr lang="cs-CZ" sz="1200" dirty="0" err="1" smtClean="0"/>
              <a:t>System</a:t>
            </a:r>
            <a:r>
              <a:rPr lang="cs-CZ" sz="1200" dirty="0" smtClean="0"/>
              <a:t>.. Volume:17 </a:t>
            </a:r>
            <a:r>
              <a:rPr lang="cs-CZ" sz="1200" dirty="0"/>
              <a:t>Issue:3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82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6846</TotalTime>
  <Words>2683</Words>
  <Application>Microsoft Office PowerPoint</Application>
  <PresentationFormat>Širokoúhlá obrazovka</PresentationFormat>
  <Paragraphs>309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Courier New</vt:lpstr>
      <vt:lpstr>Symbol</vt:lpstr>
      <vt:lpstr>Motiv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 Žitný</dc:creator>
  <cp:lastModifiedBy>Rudolf Žitný</cp:lastModifiedBy>
  <cp:revision>295</cp:revision>
  <cp:lastPrinted>2014-08-29T11:20:12Z</cp:lastPrinted>
  <dcterms:created xsi:type="dcterms:W3CDTF">2014-06-27T08:57:24Z</dcterms:created>
  <dcterms:modified xsi:type="dcterms:W3CDTF">2014-09-04T06:14:57Z</dcterms:modified>
</cp:coreProperties>
</file>