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2" r:id="rId3"/>
    <p:sldId id="287" r:id="rId4"/>
    <p:sldId id="288" r:id="rId5"/>
    <p:sldId id="289" r:id="rId6"/>
    <p:sldId id="286" r:id="rId7"/>
  </p:sldIdLst>
  <p:sldSz cx="12192000" cy="6858000"/>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F8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648" y="126"/>
      </p:cViewPr>
      <p:guideLst>
        <p:guide orient="horz" pos="2160"/>
        <p:guide pos="384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US"/>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lvl1pPr>
              <a:defRPr/>
            </a:lvl1pPr>
          </a:lstStyle>
          <a:p>
            <a:pPr>
              <a:defRPr/>
            </a:pPr>
            <a:fld id="{23864D8D-F037-4243-8A78-2330A5AA4D58}" type="datetimeFigureOut">
              <a:rPr lang="en-US"/>
              <a:pPr>
                <a:defRPr/>
              </a:pPr>
              <a:t>1/18/2016</a:t>
            </a:fld>
            <a:endParaRPr lang="en-US"/>
          </a:p>
        </p:txBody>
      </p:sp>
      <p:sp>
        <p:nvSpPr>
          <p:cNvPr id="5" name="Zástupný symbol pro zápatí 4"/>
          <p:cNvSpPr>
            <a:spLocks noGrp="1"/>
          </p:cNvSpPr>
          <p:nvPr>
            <p:ph type="ftr" sz="quarter" idx="11"/>
          </p:nvPr>
        </p:nvSpPr>
        <p:spPr/>
        <p:txBody>
          <a:bodyPr/>
          <a:lstStyle>
            <a:lvl1pPr>
              <a:defRPr/>
            </a:lvl1pPr>
          </a:lstStyle>
          <a:p>
            <a:pPr>
              <a:defRPr/>
            </a:pPr>
            <a:endParaRPr lang="en-US"/>
          </a:p>
        </p:txBody>
      </p:sp>
      <p:sp>
        <p:nvSpPr>
          <p:cNvPr id="6" name="Zástupný symbol pro číslo snímku 5"/>
          <p:cNvSpPr>
            <a:spLocks noGrp="1"/>
          </p:cNvSpPr>
          <p:nvPr>
            <p:ph type="sldNum" sz="quarter" idx="12"/>
          </p:nvPr>
        </p:nvSpPr>
        <p:spPr/>
        <p:txBody>
          <a:bodyPr/>
          <a:lstStyle>
            <a:lvl1pPr>
              <a:defRPr/>
            </a:lvl1pPr>
          </a:lstStyle>
          <a:p>
            <a:pPr>
              <a:defRPr/>
            </a:pPr>
            <a:fld id="{694525F9-419F-4378-92EE-E247B512E9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658BE3E0-D49F-40D3-9FFA-2A26B9DA648F}" type="datetimeFigureOut">
              <a:rPr lang="en-US"/>
              <a:pPr>
                <a:defRPr/>
              </a:pPr>
              <a:t>1/18/2016</a:t>
            </a:fld>
            <a:endParaRPr lang="en-US"/>
          </a:p>
        </p:txBody>
      </p:sp>
      <p:sp>
        <p:nvSpPr>
          <p:cNvPr id="5" name="Zástupný symbol pro zápatí 4"/>
          <p:cNvSpPr>
            <a:spLocks noGrp="1"/>
          </p:cNvSpPr>
          <p:nvPr>
            <p:ph type="ftr" sz="quarter" idx="11"/>
          </p:nvPr>
        </p:nvSpPr>
        <p:spPr/>
        <p:txBody>
          <a:bodyPr/>
          <a:lstStyle>
            <a:lvl1pPr>
              <a:defRPr/>
            </a:lvl1pPr>
          </a:lstStyle>
          <a:p>
            <a:pPr>
              <a:defRPr/>
            </a:pPr>
            <a:endParaRPr lang="en-US"/>
          </a:p>
        </p:txBody>
      </p:sp>
      <p:sp>
        <p:nvSpPr>
          <p:cNvPr id="6" name="Zástupný symbol pro číslo snímku 5"/>
          <p:cNvSpPr>
            <a:spLocks noGrp="1"/>
          </p:cNvSpPr>
          <p:nvPr>
            <p:ph type="sldNum" sz="quarter" idx="12"/>
          </p:nvPr>
        </p:nvSpPr>
        <p:spPr/>
        <p:txBody>
          <a:bodyPr/>
          <a:lstStyle>
            <a:lvl1pPr>
              <a:defRPr/>
            </a:lvl1pPr>
          </a:lstStyle>
          <a:p>
            <a:pPr>
              <a:defRPr/>
            </a:pPr>
            <a:fld id="{A49917B9-1BC8-4421-9BF7-7B859A17D8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BF29084F-6938-4254-8C67-39D508059D8E}" type="datetimeFigureOut">
              <a:rPr lang="en-US"/>
              <a:pPr>
                <a:defRPr/>
              </a:pPr>
              <a:t>1/18/2016</a:t>
            </a:fld>
            <a:endParaRPr lang="en-US"/>
          </a:p>
        </p:txBody>
      </p:sp>
      <p:sp>
        <p:nvSpPr>
          <p:cNvPr id="5" name="Zástupný symbol pro zápatí 4"/>
          <p:cNvSpPr>
            <a:spLocks noGrp="1"/>
          </p:cNvSpPr>
          <p:nvPr>
            <p:ph type="ftr" sz="quarter" idx="11"/>
          </p:nvPr>
        </p:nvSpPr>
        <p:spPr/>
        <p:txBody>
          <a:bodyPr/>
          <a:lstStyle>
            <a:lvl1pPr>
              <a:defRPr/>
            </a:lvl1pPr>
          </a:lstStyle>
          <a:p>
            <a:pPr>
              <a:defRPr/>
            </a:pPr>
            <a:endParaRPr lang="en-US"/>
          </a:p>
        </p:txBody>
      </p:sp>
      <p:sp>
        <p:nvSpPr>
          <p:cNvPr id="6" name="Zástupný symbol pro číslo snímku 5"/>
          <p:cNvSpPr>
            <a:spLocks noGrp="1"/>
          </p:cNvSpPr>
          <p:nvPr>
            <p:ph type="sldNum" sz="quarter" idx="12"/>
          </p:nvPr>
        </p:nvSpPr>
        <p:spPr/>
        <p:txBody>
          <a:bodyPr/>
          <a:lstStyle>
            <a:lvl1pPr>
              <a:defRPr/>
            </a:lvl1pPr>
          </a:lstStyle>
          <a:p>
            <a:pPr>
              <a:defRPr/>
            </a:pPr>
            <a:fld id="{9469B6D8-6017-41DD-955D-65EAEF470C3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5B4B6D90-D07D-4C8B-AB2C-D222F6408561}" type="datetimeFigureOut">
              <a:rPr lang="en-US"/>
              <a:pPr>
                <a:defRPr/>
              </a:pPr>
              <a:t>1/18/2016</a:t>
            </a:fld>
            <a:endParaRPr lang="en-US"/>
          </a:p>
        </p:txBody>
      </p:sp>
      <p:sp>
        <p:nvSpPr>
          <p:cNvPr id="5" name="Zástupný symbol pro zápatí 4"/>
          <p:cNvSpPr>
            <a:spLocks noGrp="1"/>
          </p:cNvSpPr>
          <p:nvPr>
            <p:ph type="ftr" sz="quarter" idx="11"/>
          </p:nvPr>
        </p:nvSpPr>
        <p:spPr/>
        <p:txBody>
          <a:bodyPr/>
          <a:lstStyle>
            <a:lvl1pPr>
              <a:defRPr/>
            </a:lvl1pPr>
          </a:lstStyle>
          <a:p>
            <a:pPr>
              <a:defRPr/>
            </a:pPr>
            <a:endParaRPr lang="en-US"/>
          </a:p>
        </p:txBody>
      </p:sp>
      <p:sp>
        <p:nvSpPr>
          <p:cNvPr id="6" name="Zástupný symbol pro číslo snímku 5"/>
          <p:cNvSpPr>
            <a:spLocks noGrp="1"/>
          </p:cNvSpPr>
          <p:nvPr>
            <p:ph type="sldNum" sz="quarter" idx="12"/>
          </p:nvPr>
        </p:nvSpPr>
        <p:spPr/>
        <p:txBody>
          <a:bodyPr/>
          <a:lstStyle>
            <a:lvl1pPr>
              <a:defRPr/>
            </a:lvl1pPr>
          </a:lstStyle>
          <a:p>
            <a:pPr>
              <a:defRPr/>
            </a:pPr>
            <a:fld id="{FEB71AD7-304A-4E08-A2D0-0B7FF3CA99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US"/>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542ED22-8A6B-4CCF-BF8B-4046BA4E0E9C}" type="datetimeFigureOut">
              <a:rPr lang="en-US"/>
              <a:pPr>
                <a:defRPr/>
              </a:pPr>
              <a:t>1/18/2016</a:t>
            </a:fld>
            <a:endParaRPr lang="en-US"/>
          </a:p>
        </p:txBody>
      </p:sp>
      <p:sp>
        <p:nvSpPr>
          <p:cNvPr id="5" name="Zástupný symbol pro zápatí 4"/>
          <p:cNvSpPr>
            <a:spLocks noGrp="1"/>
          </p:cNvSpPr>
          <p:nvPr>
            <p:ph type="ftr" sz="quarter" idx="11"/>
          </p:nvPr>
        </p:nvSpPr>
        <p:spPr/>
        <p:txBody>
          <a:bodyPr/>
          <a:lstStyle>
            <a:lvl1pPr>
              <a:defRPr/>
            </a:lvl1pPr>
          </a:lstStyle>
          <a:p>
            <a:pPr>
              <a:defRPr/>
            </a:pPr>
            <a:endParaRPr lang="en-US"/>
          </a:p>
        </p:txBody>
      </p:sp>
      <p:sp>
        <p:nvSpPr>
          <p:cNvPr id="6" name="Zástupný symbol pro číslo snímku 5"/>
          <p:cNvSpPr>
            <a:spLocks noGrp="1"/>
          </p:cNvSpPr>
          <p:nvPr>
            <p:ph type="sldNum" sz="quarter" idx="12"/>
          </p:nvPr>
        </p:nvSpPr>
        <p:spPr/>
        <p:txBody>
          <a:bodyPr/>
          <a:lstStyle>
            <a:lvl1pPr>
              <a:defRPr/>
            </a:lvl1pPr>
          </a:lstStyle>
          <a:p>
            <a:pPr>
              <a:defRPr/>
            </a:pPr>
            <a:fld id="{19637975-847F-49E6-B800-05B7949E73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fld id="{40FFA99B-7904-451E-8371-D18A52800D6A}" type="datetimeFigureOut">
              <a:rPr lang="en-US"/>
              <a:pPr>
                <a:defRPr/>
              </a:pPr>
              <a:t>1/18/2016</a:t>
            </a:fld>
            <a:endParaRPr lang="en-US"/>
          </a:p>
        </p:txBody>
      </p:sp>
      <p:sp>
        <p:nvSpPr>
          <p:cNvPr id="6" name="Zástupný symbol pro zápatí 4"/>
          <p:cNvSpPr>
            <a:spLocks noGrp="1"/>
          </p:cNvSpPr>
          <p:nvPr>
            <p:ph type="ftr" sz="quarter" idx="11"/>
          </p:nvPr>
        </p:nvSpPr>
        <p:spPr/>
        <p:txBody>
          <a:bodyPr/>
          <a:lstStyle>
            <a:lvl1pPr>
              <a:defRPr/>
            </a:lvl1pPr>
          </a:lstStyle>
          <a:p>
            <a:pPr>
              <a:defRPr/>
            </a:pPr>
            <a:endParaRPr lang="en-US"/>
          </a:p>
        </p:txBody>
      </p:sp>
      <p:sp>
        <p:nvSpPr>
          <p:cNvPr id="7" name="Zástupný symbol pro číslo snímku 5"/>
          <p:cNvSpPr>
            <a:spLocks noGrp="1"/>
          </p:cNvSpPr>
          <p:nvPr>
            <p:ph type="sldNum" sz="quarter" idx="12"/>
          </p:nvPr>
        </p:nvSpPr>
        <p:spPr/>
        <p:txBody>
          <a:bodyPr/>
          <a:lstStyle>
            <a:lvl1pPr>
              <a:defRPr/>
            </a:lvl1pPr>
          </a:lstStyle>
          <a:p>
            <a:pPr>
              <a:defRPr/>
            </a:pPr>
            <a:fld id="{56025629-57C0-43E2-A23D-0D43080D59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en-US"/>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fld id="{EBB8BD68-E653-494B-BD74-28778EFA7F9A}" type="datetimeFigureOut">
              <a:rPr lang="en-US"/>
              <a:pPr>
                <a:defRPr/>
              </a:pPr>
              <a:t>1/18/2016</a:t>
            </a:fld>
            <a:endParaRPr lang="en-US"/>
          </a:p>
        </p:txBody>
      </p:sp>
      <p:sp>
        <p:nvSpPr>
          <p:cNvPr id="8" name="Zástupný symbol pro zápatí 4"/>
          <p:cNvSpPr>
            <a:spLocks noGrp="1"/>
          </p:cNvSpPr>
          <p:nvPr>
            <p:ph type="ftr" sz="quarter" idx="11"/>
          </p:nvPr>
        </p:nvSpPr>
        <p:spPr/>
        <p:txBody>
          <a:bodyPr/>
          <a:lstStyle>
            <a:lvl1pPr>
              <a:defRPr/>
            </a:lvl1pPr>
          </a:lstStyle>
          <a:p>
            <a:pPr>
              <a:defRPr/>
            </a:pPr>
            <a:endParaRPr lang="en-US"/>
          </a:p>
        </p:txBody>
      </p:sp>
      <p:sp>
        <p:nvSpPr>
          <p:cNvPr id="9" name="Zástupný symbol pro číslo snímku 5"/>
          <p:cNvSpPr>
            <a:spLocks noGrp="1"/>
          </p:cNvSpPr>
          <p:nvPr>
            <p:ph type="sldNum" sz="quarter" idx="12"/>
          </p:nvPr>
        </p:nvSpPr>
        <p:spPr/>
        <p:txBody>
          <a:bodyPr/>
          <a:lstStyle>
            <a:lvl1pPr>
              <a:defRPr/>
            </a:lvl1pPr>
          </a:lstStyle>
          <a:p>
            <a:pPr>
              <a:defRPr/>
            </a:pPr>
            <a:fld id="{B9F09448-3551-4DAB-974A-A2C37A7469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3"/>
          <p:cNvSpPr>
            <a:spLocks noGrp="1"/>
          </p:cNvSpPr>
          <p:nvPr>
            <p:ph type="dt" sz="half" idx="10"/>
          </p:nvPr>
        </p:nvSpPr>
        <p:spPr/>
        <p:txBody>
          <a:bodyPr/>
          <a:lstStyle>
            <a:lvl1pPr>
              <a:defRPr/>
            </a:lvl1pPr>
          </a:lstStyle>
          <a:p>
            <a:pPr>
              <a:defRPr/>
            </a:pPr>
            <a:fld id="{49784CA1-3B4B-460A-A145-1A5416E4356A}" type="datetimeFigureOut">
              <a:rPr lang="en-US"/>
              <a:pPr>
                <a:defRPr/>
              </a:pPr>
              <a:t>1/18/2016</a:t>
            </a:fld>
            <a:endParaRPr lang="en-US"/>
          </a:p>
        </p:txBody>
      </p:sp>
      <p:sp>
        <p:nvSpPr>
          <p:cNvPr id="4" name="Zástupný symbol pro zápatí 4"/>
          <p:cNvSpPr>
            <a:spLocks noGrp="1"/>
          </p:cNvSpPr>
          <p:nvPr>
            <p:ph type="ftr" sz="quarter" idx="11"/>
          </p:nvPr>
        </p:nvSpPr>
        <p:spPr/>
        <p:txBody>
          <a:bodyPr/>
          <a:lstStyle>
            <a:lvl1pPr>
              <a:defRPr/>
            </a:lvl1pPr>
          </a:lstStyle>
          <a:p>
            <a:pPr>
              <a:defRPr/>
            </a:pPr>
            <a:endParaRPr lang="en-US"/>
          </a:p>
        </p:txBody>
      </p:sp>
      <p:sp>
        <p:nvSpPr>
          <p:cNvPr id="5" name="Zástupný symbol pro číslo snímku 5"/>
          <p:cNvSpPr>
            <a:spLocks noGrp="1"/>
          </p:cNvSpPr>
          <p:nvPr>
            <p:ph type="sldNum" sz="quarter" idx="12"/>
          </p:nvPr>
        </p:nvSpPr>
        <p:spPr/>
        <p:txBody>
          <a:bodyPr/>
          <a:lstStyle>
            <a:lvl1pPr>
              <a:defRPr/>
            </a:lvl1pPr>
          </a:lstStyle>
          <a:p>
            <a:pPr>
              <a:defRPr/>
            </a:pPr>
            <a:fld id="{8467E546-119A-4894-8A82-15F4882276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DE6D3C91-51D8-4F72-BF02-72D07C755D4A}" type="datetimeFigureOut">
              <a:rPr lang="en-US"/>
              <a:pPr>
                <a:defRPr/>
              </a:pPr>
              <a:t>1/18/2016</a:t>
            </a:fld>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B5B76BE2-068B-4195-97D5-A58FFC9B42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1309BE07-E231-4FAD-864F-270B7BCEFE78}" type="datetimeFigureOut">
              <a:rPr lang="en-US"/>
              <a:pPr>
                <a:defRPr/>
              </a:pPr>
              <a:t>1/18/2016</a:t>
            </a:fld>
            <a:endParaRPr lang="en-US"/>
          </a:p>
        </p:txBody>
      </p:sp>
      <p:sp>
        <p:nvSpPr>
          <p:cNvPr id="6" name="Zástupný symbol pro zápatí 4"/>
          <p:cNvSpPr>
            <a:spLocks noGrp="1"/>
          </p:cNvSpPr>
          <p:nvPr>
            <p:ph type="ftr" sz="quarter" idx="11"/>
          </p:nvPr>
        </p:nvSpPr>
        <p:spPr/>
        <p:txBody>
          <a:bodyPr/>
          <a:lstStyle>
            <a:lvl1pPr>
              <a:defRPr/>
            </a:lvl1pPr>
          </a:lstStyle>
          <a:p>
            <a:pPr>
              <a:defRPr/>
            </a:pPr>
            <a:endParaRPr lang="en-US"/>
          </a:p>
        </p:txBody>
      </p:sp>
      <p:sp>
        <p:nvSpPr>
          <p:cNvPr id="7" name="Zástupný symbol pro číslo snímku 5"/>
          <p:cNvSpPr>
            <a:spLocks noGrp="1"/>
          </p:cNvSpPr>
          <p:nvPr>
            <p:ph type="sldNum" sz="quarter" idx="12"/>
          </p:nvPr>
        </p:nvSpPr>
        <p:spPr/>
        <p:txBody>
          <a:bodyPr/>
          <a:lstStyle>
            <a:lvl1pPr>
              <a:defRPr/>
            </a:lvl1pPr>
          </a:lstStyle>
          <a:p>
            <a:pPr>
              <a:defRPr/>
            </a:pPr>
            <a:fld id="{CA81A62E-75F3-4E2D-91BB-165D09736D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a:p>
        </p:txBody>
      </p:sp>
      <p:sp>
        <p:nvSpPr>
          <p:cNvPr id="3" name="Zástupný symbol pro obrázek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9D591643-4229-451F-93B6-5E3AC91897EE}" type="datetimeFigureOut">
              <a:rPr lang="en-US"/>
              <a:pPr>
                <a:defRPr/>
              </a:pPr>
              <a:t>1/18/2016</a:t>
            </a:fld>
            <a:endParaRPr lang="en-US"/>
          </a:p>
        </p:txBody>
      </p:sp>
      <p:sp>
        <p:nvSpPr>
          <p:cNvPr id="6" name="Zástupný symbol pro zápatí 4"/>
          <p:cNvSpPr>
            <a:spLocks noGrp="1"/>
          </p:cNvSpPr>
          <p:nvPr>
            <p:ph type="ftr" sz="quarter" idx="11"/>
          </p:nvPr>
        </p:nvSpPr>
        <p:spPr/>
        <p:txBody>
          <a:bodyPr/>
          <a:lstStyle>
            <a:lvl1pPr>
              <a:defRPr/>
            </a:lvl1pPr>
          </a:lstStyle>
          <a:p>
            <a:pPr>
              <a:defRPr/>
            </a:pPr>
            <a:endParaRPr lang="en-US"/>
          </a:p>
        </p:txBody>
      </p:sp>
      <p:sp>
        <p:nvSpPr>
          <p:cNvPr id="7" name="Zástupný symbol pro číslo snímku 5"/>
          <p:cNvSpPr>
            <a:spLocks noGrp="1"/>
          </p:cNvSpPr>
          <p:nvPr>
            <p:ph type="sldNum" sz="quarter" idx="12"/>
          </p:nvPr>
        </p:nvSpPr>
        <p:spPr/>
        <p:txBody>
          <a:bodyPr/>
          <a:lstStyle>
            <a:lvl1pPr>
              <a:defRPr/>
            </a:lvl1pPr>
          </a:lstStyle>
          <a:p>
            <a:pPr>
              <a:defRPr/>
            </a:pPr>
            <a:fld id="{FDD5851E-B1FA-45FD-842F-ABD4D1A677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endParaRPr lang="en-US" smtClean="0"/>
          </a:p>
        </p:txBody>
      </p:sp>
      <p:sp>
        <p:nvSpPr>
          <p:cNvPr id="1027" name="Zástupný symbol pro tex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B088AEF-DD3E-458E-AEF1-E760C5D7D310}" type="datetimeFigureOut">
              <a:rPr lang="en-US"/>
              <a:pPr>
                <a:defRPr/>
              </a:pPr>
              <a:t>1/18/2016</a:t>
            </a:fld>
            <a:endParaRPr lang="en-US"/>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A15F7BF-D9F5-4BE1-885B-5BE3F2148F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1.png"/><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txBox="1">
            <a:spLocks noChangeArrowheads="1"/>
          </p:cNvSpPr>
          <p:nvPr/>
        </p:nvSpPr>
        <p:spPr bwMode="auto">
          <a:xfrm>
            <a:off x="9378790" y="244475"/>
            <a:ext cx="2838998" cy="295275"/>
          </a:xfrm>
          <a:prstGeom prst="rect">
            <a:avLst/>
          </a:prstGeom>
          <a:noFill/>
          <a:ln w="9525">
            <a:noFill/>
            <a:miter lim="800000"/>
            <a:headEnd/>
            <a:tailEnd/>
          </a:ln>
        </p:spPr>
        <p:txBody>
          <a:bodyPr/>
          <a:lstStyle/>
          <a:p>
            <a:pPr marL="228600" indent="-228600" eaLnBrk="0" hangingPunct="0">
              <a:lnSpc>
                <a:spcPct val="80000"/>
              </a:lnSpc>
              <a:spcBef>
                <a:spcPts val="1000"/>
              </a:spcBef>
              <a:buFont typeface="Arial" charset="0"/>
              <a:buChar char="•"/>
            </a:pPr>
            <a:r>
              <a:rPr lang="cs-CZ" altLang="en-US" dirty="0">
                <a:latin typeface="Calibri" pitchFamily="34" charset="0"/>
              </a:rPr>
              <a:t>Žitný prezentace</a:t>
            </a:r>
            <a:r>
              <a:rPr lang="en-US" altLang="en-US" dirty="0">
                <a:latin typeface="Calibri" pitchFamily="34" charset="0"/>
              </a:rPr>
              <a:t> </a:t>
            </a:r>
            <a:r>
              <a:rPr lang="en-US" altLang="en-US" dirty="0" smtClean="0">
                <a:latin typeface="Calibri" pitchFamily="34" charset="0"/>
              </a:rPr>
              <a:t>12</a:t>
            </a:r>
            <a:r>
              <a:rPr lang="cs-CZ" altLang="en-US" dirty="0" smtClean="0">
                <a:latin typeface="Calibri" pitchFamily="34" charset="0"/>
              </a:rPr>
              <a:t>.</a:t>
            </a:r>
            <a:r>
              <a:rPr lang="en-US" altLang="en-US" dirty="0" smtClean="0">
                <a:latin typeface="Calibri" pitchFamily="34" charset="0"/>
              </a:rPr>
              <a:t>2.2015</a:t>
            </a:r>
            <a:endParaRPr lang="cs-CZ" altLang="en-US" dirty="0">
              <a:latin typeface="Calibri" pitchFamily="34" charset="0"/>
            </a:endParaRPr>
          </a:p>
        </p:txBody>
      </p:sp>
      <p:sp>
        <p:nvSpPr>
          <p:cNvPr id="5" name="TextovéPole 2"/>
          <p:cNvSpPr txBox="1"/>
          <p:nvPr/>
        </p:nvSpPr>
        <p:spPr>
          <a:xfrm>
            <a:off x="144758" y="0"/>
            <a:ext cx="1285733" cy="70788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cs-CZ" sz="4000" b="1" dirty="0" smtClean="0">
                <a:solidFill>
                  <a:schemeClr val="bg1"/>
                </a:solidFill>
              </a:rPr>
              <a:t>RZ</a:t>
            </a:r>
            <a:r>
              <a:rPr lang="en-US" sz="4000" b="1" dirty="0" smtClean="0">
                <a:solidFill>
                  <a:schemeClr val="bg1"/>
                </a:solidFill>
              </a:rPr>
              <a:t>9</a:t>
            </a:r>
            <a:endParaRPr lang="en-US" sz="4000" b="1" dirty="0">
              <a:solidFill>
                <a:schemeClr val="bg1"/>
              </a:solidFill>
            </a:endParaRPr>
          </a:p>
        </p:txBody>
      </p:sp>
      <p:sp>
        <p:nvSpPr>
          <p:cNvPr id="13315" name="Rectangle 2"/>
          <p:cNvSpPr txBox="1">
            <a:spLocks noChangeArrowheads="1"/>
          </p:cNvSpPr>
          <p:nvPr/>
        </p:nvSpPr>
        <p:spPr bwMode="auto">
          <a:xfrm>
            <a:off x="2097741" y="1570131"/>
            <a:ext cx="9785537" cy="1470025"/>
          </a:xfrm>
          <a:prstGeom prst="rect">
            <a:avLst/>
          </a:prstGeom>
          <a:noFill/>
          <a:ln w="9525">
            <a:noFill/>
            <a:miter lim="800000"/>
            <a:headEnd/>
            <a:tailEnd/>
          </a:ln>
        </p:spPr>
        <p:txBody>
          <a:bodyPr anchor="ctr"/>
          <a:lstStyle/>
          <a:p>
            <a:pPr eaLnBrk="0" hangingPunct="0">
              <a:lnSpc>
                <a:spcPct val="90000"/>
              </a:lnSpc>
            </a:pPr>
            <a:r>
              <a:rPr lang="cs-CZ" altLang="en-US" sz="7200" b="1" dirty="0" err="1" smtClean="0">
                <a:latin typeface="Calibri Light"/>
              </a:rPr>
              <a:t>SQUEEZing</a:t>
            </a:r>
            <a:r>
              <a:rPr lang="cs-CZ" altLang="en-US" sz="7200" b="1" dirty="0" smtClean="0">
                <a:latin typeface="Calibri Light"/>
              </a:rPr>
              <a:t> </a:t>
            </a:r>
            <a:r>
              <a:rPr lang="cs-CZ" altLang="en-US" sz="7200" b="1" dirty="0" err="1" smtClean="0">
                <a:latin typeface="Calibri Light"/>
              </a:rPr>
              <a:t>flow</a:t>
            </a:r>
            <a:r>
              <a:rPr lang="cs-CZ" altLang="en-US" sz="7200" b="1" dirty="0" smtClean="0">
                <a:latin typeface="Calibri Light"/>
              </a:rPr>
              <a:t> NEW</a:t>
            </a:r>
          </a:p>
          <a:p>
            <a:pPr eaLnBrk="0" hangingPunct="0">
              <a:lnSpc>
                <a:spcPct val="90000"/>
              </a:lnSpc>
            </a:pPr>
            <a:r>
              <a:rPr lang="cs-CZ" altLang="en-US" sz="2400" b="1" dirty="0" smtClean="0">
                <a:solidFill>
                  <a:schemeClr val="bg1"/>
                </a:solidFill>
                <a:latin typeface="Calibri Light"/>
              </a:rPr>
              <a:t>GAČR = kolagen </a:t>
            </a:r>
            <a:endParaRPr lang="en-US" altLang="en-US" sz="2400" b="1" dirty="0" smtClean="0">
              <a:solidFill>
                <a:schemeClr val="bg1"/>
              </a:solidFill>
              <a:latin typeface="Calibri Light"/>
            </a:endParaRPr>
          </a:p>
          <a:p>
            <a:pPr eaLnBrk="0" hangingPunct="0">
              <a:lnSpc>
                <a:spcPct val="90000"/>
              </a:lnSpc>
            </a:pPr>
            <a:r>
              <a:rPr lang="en-US" sz="2400" dirty="0"/>
              <a:t>Squeezing flow of compressible viscoelastic material with partial slip</a:t>
            </a:r>
            <a:endParaRPr lang="en-US" sz="2400" i="1" dirty="0"/>
          </a:p>
          <a:p>
            <a:pPr eaLnBrk="0" hangingPunct="0">
              <a:lnSpc>
                <a:spcPct val="90000"/>
              </a:lnSpc>
            </a:pPr>
            <a:endParaRPr lang="en-US" altLang="en-US" sz="2400" b="1" dirty="0">
              <a:solidFill>
                <a:schemeClr val="bg1"/>
              </a:solidFill>
              <a:latin typeface="Calibri Ligh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8" name="Text Box 36"/>
          <p:cNvSpPr txBox="1">
            <a:spLocks noChangeArrowheads="1"/>
          </p:cNvSpPr>
          <p:nvPr/>
        </p:nvSpPr>
        <p:spPr bwMode="auto">
          <a:xfrm>
            <a:off x="0" y="0"/>
            <a:ext cx="12192000" cy="461665"/>
          </a:xfrm>
          <a:prstGeom prst="rect">
            <a:avLst/>
          </a:prstGeom>
          <a:solidFill>
            <a:srgbClr val="CCFFFF"/>
          </a:solidFill>
          <a:ln w="9525">
            <a:noFill/>
            <a:miter lim="800000"/>
            <a:headEnd/>
            <a:tailEnd/>
          </a:ln>
        </p:spPr>
        <p:txBody>
          <a:bodyPr>
            <a:spAutoFit/>
          </a:bodyPr>
          <a:lstStyle/>
          <a:p>
            <a:pPr>
              <a:spcBef>
                <a:spcPct val="50000"/>
              </a:spcBef>
            </a:pPr>
            <a:r>
              <a:rPr lang="cs-CZ" sz="2400" b="1" dirty="0" smtClean="0"/>
              <a:t>Viskoelastická kapalina – první diference normálových napětí</a:t>
            </a:r>
            <a:endParaRPr lang="cs-CZ" sz="2400" b="1" dirty="0">
              <a:sym typeface="Symbol" pitchFamily="18" charset="2"/>
            </a:endParaRPr>
          </a:p>
        </p:txBody>
      </p:sp>
      <p:grpSp>
        <p:nvGrpSpPr>
          <p:cNvPr id="3" name="Skupina 2"/>
          <p:cNvGrpSpPr/>
          <p:nvPr/>
        </p:nvGrpSpPr>
        <p:grpSpPr>
          <a:xfrm>
            <a:off x="801515" y="880980"/>
            <a:ext cx="6586513" cy="3092209"/>
            <a:chOff x="777239" y="1423146"/>
            <a:chExt cx="6586513" cy="3092209"/>
          </a:xfrm>
        </p:grpSpPr>
        <p:pic>
          <p:nvPicPr>
            <p:cNvPr id="6" name="Obrázek 5"/>
            <p:cNvPicPr/>
            <p:nvPr/>
          </p:nvPicPr>
          <p:blipFill>
            <a:blip r:embed="rId2">
              <a:extLst>
                <a:ext uri="{28A0092B-C50C-407E-A947-70E740481C1C}">
                  <a14:useLocalDpi xmlns:a14="http://schemas.microsoft.com/office/drawing/2010/main" val="0"/>
                </a:ext>
              </a:extLst>
            </a:blip>
            <a:srcRect/>
            <a:stretch>
              <a:fillRect/>
            </a:stretch>
          </p:blipFill>
          <p:spPr bwMode="auto">
            <a:xfrm>
              <a:off x="777239" y="1423146"/>
              <a:ext cx="5858229" cy="3092209"/>
            </a:xfrm>
            <a:prstGeom prst="rect">
              <a:avLst/>
            </a:prstGeom>
            <a:noFill/>
            <a:ln>
              <a:noFill/>
            </a:ln>
          </p:spPr>
        </p:pic>
        <p:grpSp>
          <p:nvGrpSpPr>
            <p:cNvPr id="7" name="Skupina 6"/>
            <p:cNvGrpSpPr/>
            <p:nvPr/>
          </p:nvGrpSpPr>
          <p:grpSpPr>
            <a:xfrm>
              <a:off x="1374296" y="2540899"/>
              <a:ext cx="5989456" cy="679731"/>
              <a:chOff x="0" y="0"/>
              <a:chExt cx="3200400" cy="471487"/>
            </a:xfrm>
          </p:grpSpPr>
          <p:sp>
            <p:nvSpPr>
              <p:cNvPr id="8" name="Volný tvar 7"/>
              <p:cNvSpPr/>
              <p:nvPr/>
            </p:nvSpPr>
            <p:spPr>
              <a:xfrm>
                <a:off x="609600" y="0"/>
                <a:ext cx="433388" cy="186085"/>
              </a:xfrm>
              <a:custGeom>
                <a:avLst/>
                <a:gdLst>
                  <a:gd name="connsiteX0" fmla="*/ 433388 w 433388"/>
                  <a:gd name="connsiteY0" fmla="*/ 0 h 186085"/>
                  <a:gd name="connsiteX1" fmla="*/ 419100 w 433388"/>
                  <a:gd name="connsiteY1" fmla="*/ 23812 h 186085"/>
                  <a:gd name="connsiteX2" fmla="*/ 395288 w 433388"/>
                  <a:gd name="connsiteY2" fmla="*/ 66675 h 186085"/>
                  <a:gd name="connsiteX3" fmla="*/ 366713 w 433388"/>
                  <a:gd name="connsiteY3" fmla="*/ 80962 h 186085"/>
                  <a:gd name="connsiteX4" fmla="*/ 271463 w 433388"/>
                  <a:gd name="connsiteY4" fmla="*/ 104775 h 186085"/>
                  <a:gd name="connsiteX5" fmla="*/ 257175 w 433388"/>
                  <a:gd name="connsiteY5" fmla="*/ 114300 h 186085"/>
                  <a:gd name="connsiteX6" fmla="*/ 176213 w 433388"/>
                  <a:gd name="connsiteY6" fmla="*/ 123825 h 186085"/>
                  <a:gd name="connsiteX7" fmla="*/ 161925 w 433388"/>
                  <a:gd name="connsiteY7" fmla="*/ 128587 h 186085"/>
                  <a:gd name="connsiteX8" fmla="*/ 138113 w 433388"/>
                  <a:gd name="connsiteY8" fmla="*/ 147637 h 186085"/>
                  <a:gd name="connsiteX9" fmla="*/ 128588 w 433388"/>
                  <a:gd name="connsiteY9" fmla="*/ 161925 h 186085"/>
                  <a:gd name="connsiteX10" fmla="*/ 104775 w 433388"/>
                  <a:gd name="connsiteY10" fmla="*/ 166687 h 186085"/>
                  <a:gd name="connsiteX11" fmla="*/ 42863 w 433388"/>
                  <a:gd name="connsiteY11" fmla="*/ 171450 h 186085"/>
                  <a:gd name="connsiteX12" fmla="*/ 14288 w 433388"/>
                  <a:gd name="connsiteY12" fmla="*/ 185737 h 186085"/>
                  <a:gd name="connsiteX13" fmla="*/ 0 w 433388"/>
                  <a:gd name="connsiteY13" fmla="*/ 185737 h 186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3388" h="186085">
                    <a:moveTo>
                      <a:pt x="433388" y="0"/>
                    </a:moveTo>
                    <a:cubicBezTo>
                      <a:pt x="428625" y="7937"/>
                      <a:pt x="423240" y="15533"/>
                      <a:pt x="419100" y="23812"/>
                    </a:cubicBezTo>
                    <a:cubicBezTo>
                      <a:pt x="410414" y="41183"/>
                      <a:pt x="417816" y="51657"/>
                      <a:pt x="395288" y="66675"/>
                    </a:cubicBezTo>
                    <a:cubicBezTo>
                      <a:pt x="376823" y="78984"/>
                      <a:pt x="386430" y="74390"/>
                      <a:pt x="366713" y="80962"/>
                    </a:cubicBezTo>
                    <a:cubicBezTo>
                      <a:pt x="319599" y="112372"/>
                      <a:pt x="349557" y="99196"/>
                      <a:pt x="271463" y="104775"/>
                    </a:cubicBezTo>
                    <a:cubicBezTo>
                      <a:pt x="266700" y="107950"/>
                      <a:pt x="262295" y="111740"/>
                      <a:pt x="257175" y="114300"/>
                    </a:cubicBezTo>
                    <a:cubicBezTo>
                      <a:pt x="235527" y="125123"/>
                      <a:pt x="186740" y="123073"/>
                      <a:pt x="176213" y="123825"/>
                    </a:cubicBezTo>
                    <a:cubicBezTo>
                      <a:pt x="171450" y="125412"/>
                      <a:pt x="165845" y="125451"/>
                      <a:pt x="161925" y="128587"/>
                    </a:cubicBezTo>
                    <a:cubicBezTo>
                      <a:pt x="131150" y="153207"/>
                      <a:pt x="174025" y="135667"/>
                      <a:pt x="138113" y="147637"/>
                    </a:cubicBezTo>
                    <a:cubicBezTo>
                      <a:pt x="134938" y="152400"/>
                      <a:pt x="133558" y="159085"/>
                      <a:pt x="128588" y="161925"/>
                    </a:cubicBezTo>
                    <a:cubicBezTo>
                      <a:pt x="121560" y="165941"/>
                      <a:pt x="112820" y="165793"/>
                      <a:pt x="104775" y="166687"/>
                    </a:cubicBezTo>
                    <a:cubicBezTo>
                      <a:pt x="84203" y="168973"/>
                      <a:pt x="63500" y="169862"/>
                      <a:pt x="42863" y="171450"/>
                    </a:cubicBezTo>
                    <a:cubicBezTo>
                      <a:pt x="31892" y="178764"/>
                      <a:pt x="27433" y="183546"/>
                      <a:pt x="14288" y="185737"/>
                    </a:cubicBezTo>
                    <a:cubicBezTo>
                      <a:pt x="9590" y="186520"/>
                      <a:pt x="4763" y="185737"/>
                      <a:pt x="0" y="1857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9" name="Přímá spojnice se šipkou 8"/>
              <p:cNvCxnSpPr/>
              <p:nvPr/>
            </p:nvCxnSpPr>
            <p:spPr>
              <a:xfrm flipH="1">
                <a:off x="561975" y="185737"/>
                <a:ext cx="952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Volný tvar 9"/>
              <p:cNvSpPr/>
              <p:nvPr/>
            </p:nvSpPr>
            <p:spPr>
              <a:xfrm>
                <a:off x="885825" y="352425"/>
                <a:ext cx="338138" cy="119062"/>
              </a:xfrm>
              <a:custGeom>
                <a:avLst/>
                <a:gdLst>
                  <a:gd name="connsiteX0" fmla="*/ 338138 w 338138"/>
                  <a:gd name="connsiteY0" fmla="*/ 119062 h 119062"/>
                  <a:gd name="connsiteX1" fmla="*/ 300038 w 338138"/>
                  <a:gd name="connsiteY1" fmla="*/ 85725 h 119062"/>
                  <a:gd name="connsiteX2" fmla="*/ 285750 w 338138"/>
                  <a:gd name="connsiteY2" fmla="*/ 71437 h 119062"/>
                  <a:gd name="connsiteX3" fmla="*/ 214313 w 338138"/>
                  <a:gd name="connsiteY3" fmla="*/ 66675 h 119062"/>
                  <a:gd name="connsiteX4" fmla="*/ 200025 w 338138"/>
                  <a:gd name="connsiteY4" fmla="*/ 57150 h 119062"/>
                  <a:gd name="connsiteX5" fmla="*/ 161925 w 338138"/>
                  <a:gd name="connsiteY5" fmla="*/ 47625 h 119062"/>
                  <a:gd name="connsiteX6" fmla="*/ 147638 w 338138"/>
                  <a:gd name="connsiteY6" fmla="*/ 38100 h 119062"/>
                  <a:gd name="connsiteX7" fmla="*/ 123825 w 338138"/>
                  <a:gd name="connsiteY7" fmla="*/ 4762 h 119062"/>
                  <a:gd name="connsiteX8" fmla="*/ 76200 w 338138"/>
                  <a:gd name="connsiteY8" fmla="*/ 0 h 119062"/>
                  <a:gd name="connsiteX9" fmla="*/ 0 w 338138"/>
                  <a:gd name="connsiteY9" fmla="*/ 4762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8138" h="119062">
                    <a:moveTo>
                      <a:pt x="338138" y="119062"/>
                    </a:moveTo>
                    <a:cubicBezTo>
                      <a:pt x="263925" y="44853"/>
                      <a:pt x="347299" y="125110"/>
                      <a:pt x="300038" y="85725"/>
                    </a:cubicBezTo>
                    <a:cubicBezTo>
                      <a:pt x="294864" y="81413"/>
                      <a:pt x="292325" y="72898"/>
                      <a:pt x="285750" y="71437"/>
                    </a:cubicBezTo>
                    <a:cubicBezTo>
                      <a:pt x="262453" y="66260"/>
                      <a:pt x="238125" y="68262"/>
                      <a:pt x="214313" y="66675"/>
                    </a:cubicBezTo>
                    <a:cubicBezTo>
                      <a:pt x="209550" y="63500"/>
                      <a:pt x="205145" y="59710"/>
                      <a:pt x="200025" y="57150"/>
                    </a:cubicBezTo>
                    <a:cubicBezTo>
                      <a:pt x="190258" y="52266"/>
                      <a:pt x="170988" y="49437"/>
                      <a:pt x="161925" y="47625"/>
                    </a:cubicBezTo>
                    <a:cubicBezTo>
                      <a:pt x="157163" y="44450"/>
                      <a:pt x="150671" y="42954"/>
                      <a:pt x="147638" y="38100"/>
                    </a:cubicBezTo>
                    <a:cubicBezTo>
                      <a:pt x="131679" y="12566"/>
                      <a:pt x="150061" y="8798"/>
                      <a:pt x="123825" y="4762"/>
                    </a:cubicBezTo>
                    <a:cubicBezTo>
                      <a:pt x="108056" y="2336"/>
                      <a:pt x="92075" y="1587"/>
                      <a:pt x="76200" y="0"/>
                    </a:cubicBezTo>
                    <a:cubicBezTo>
                      <a:pt x="22293" y="5989"/>
                      <a:pt x="47713" y="4762"/>
                      <a:pt x="0" y="476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Volný tvar 10"/>
              <p:cNvSpPr/>
              <p:nvPr/>
            </p:nvSpPr>
            <p:spPr>
              <a:xfrm>
                <a:off x="152400" y="328612"/>
                <a:ext cx="614363" cy="142875"/>
              </a:xfrm>
              <a:custGeom>
                <a:avLst/>
                <a:gdLst>
                  <a:gd name="connsiteX0" fmla="*/ 614363 w 614363"/>
                  <a:gd name="connsiteY0" fmla="*/ 142875 h 142875"/>
                  <a:gd name="connsiteX1" fmla="*/ 600075 w 614363"/>
                  <a:gd name="connsiteY1" fmla="*/ 114300 h 142875"/>
                  <a:gd name="connsiteX2" fmla="*/ 566738 w 614363"/>
                  <a:gd name="connsiteY2" fmla="*/ 100013 h 142875"/>
                  <a:gd name="connsiteX3" fmla="*/ 442913 w 614363"/>
                  <a:gd name="connsiteY3" fmla="*/ 90488 h 142875"/>
                  <a:gd name="connsiteX4" fmla="*/ 390525 w 614363"/>
                  <a:gd name="connsiteY4" fmla="*/ 76200 h 142875"/>
                  <a:gd name="connsiteX5" fmla="*/ 366713 w 614363"/>
                  <a:gd name="connsiteY5" fmla="*/ 71438 h 142875"/>
                  <a:gd name="connsiteX6" fmla="*/ 338138 w 614363"/>
                  <a:gd name="connsiteY6" fmla="*/ 61913 h 142875"/>
                  <a:gd name="connsiteX7" fmla="*/ 323850 w 614363"/>
                  <a:gd name="connsiteY7" fmla="*/ 66675 h 142875"/>
                  <a:gd name="connsiteX8" fmla="*/ 209550 w 614363"/>
                  <a:gd name="connsiteY8" fmla="*/ 57150 h 142875"/>
                  <a:gd name="connsiteX9" fmla="*/ 161925 w 614363"/>
                  <a:gd name="connsiteY9" fmla="*/ 38100 h 142875"/>
                  <a:gd name="connsiteX10" fmla="*/ 147638 w 614363"/>
                  <a:gd name="connsiteY10" fmla="*/ 33338 h 142875"/>
                  <a:gd name="connsiteX11" fmla="*/ 119063 w 614363"/>
                  <a:gd name="connsiteY11" fmla="*/ 14288 h 142875"/>
                  <a:gd name="connsiteX12" fmla="*/ 109538 w 614363"/>
                  <a:gd name="connsiteY12" fmla="*/ 28575 h 142875"/>
                  <a:gd name="connsiteX13" fmla="*/ 114300 w 614363"/>
                  <a:gd name="connsiteY13" fmla="*/ 71438 h 142875"/>
                  <a:gd name="connsiteX14" fmla="*/ 142875 w 614363"/>
                  <a:gd name="connsiteY14" fmla="*/ 80963 h 142875"/>
                  <a:gd name="connsiteX15" fmla="*/ 180975 w 614363"/>
                  <a:gd name="connsiteY15" fmla="*/ 66675 h 142875"/>
                  <a:gd name="connsiteX16" fmla="*/ 185738 w 614363"/>
                  <a:gd name="connsiteY16" fmla="*/ 52388 h 142875"/>
                  <a:gd name="connsiteX17" fmla="*/ 152400 w 614363"/>
                  <a:gd name="connsiteY17" fmla="*/ 9525 h 142875"/>
                  <a:gd name="connsiteX18" fmla="*/ 114300 w 614363"/>
                  <a:gd name="connsiteY18" fmla="*/ 0 h 142875"/>
                  <a:gd name="connsiteX19" fmla="*/ 33338 w 614363"/>
                  <a:gd name="connsiteY19" fmla="*/ 4763 h 142875"/>
                  <a:gd name="connsiteX20" fmla="*/ 0 w 614363"/>
                  <a:gd name="connsiteY20" fmla="*/ 142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4363" h="142875">
                    <a:moveTo>
                      <a:pt x="614363" y="142875"/>
                    </a:moveTo>
                    <a:cubicBezTo>
                      <a:pt x="609600" y="133350"/>
                      <a:pt x="606465" y="122819"/>
                      <a:pt x="600075" y="114300"/>
                    </a:cubicBezTo>
                    <a:cubicBezTo>
                      <a:pt x="593039" y="104919"/>
                      <a:pt x="576821" y="101846"/>
                      <a:pt x="566738" y="100013"/>
                    </a:cubicBezTo>
                    <a:cubicBezTo>
                      <a:pt x="522564" y="91981"/>
                      <a:pt x="493314" y="93140"/>
                      <a:pt x="442913" y="90488"/>
                    </a:cubicBezTo>
                    <a:cubicBezTo>
                      <a:pt x="378131" y="79690"/>
                      <a:pt x="447894" y="93410"/>
                      <a:pt x="390525" y="76200"/>
                    </a:cubicBezTo>
                    <a:cubicBezTo>
                      <a:pt x="382772" y="73874"/>
                      <a:pt x="374522" y="73568"/>
                      <a:pt x="366713" y="71438"/>
                    </a:cubicBezTo>
                    <a:cubicBezTo>
                      <a:pt x="357027" y="68796"/>
                      <a:pt x="338138" y="61913"/>
                      <a:pt x="338138" y="61913"/>
                    </a:cubicBezTo>
                    <a:cubicBezTo>
                      <a:pt x="333375" y="63500"/>
                      <a:pt x="328870" y="66675"/>
                      <a:pt x="323850" y="66675"/>
                    </a:cubicBezTo>
                    <a:cubicBezTo>
                      <a:pt x="298363" y="66675"/>
                      <a:pt x="243536" y="71716"/>
                      <a:pt x="209550" y="57150"/>
                    </a:cubicBezTo>
                    <a:cubicBezTo>
                      <a:pt x="160505" y="36130"/>
                      <a:pt x="226954" y="59776"/>
                      <a:pt x="161925" y="38100"/>
                    </a:cubicBezTo>
                    <a:lnTo>
                      <a:pt x="147638" y="33338"/>
                    </a:lnTo>
                    <a:cubicBezTo>
                      <a:pt x="144332" y="30032"/>
                      <a:pt x="128909" y="10349"/>
                      <a:pt x="119063" y="14288"/>
                    </a:cubicBezTo>
                    <a:cubicBezTo>
                      <a:pt x="113749" y="16414"/>
                      <a:pt x="112713" y="23813"/>
                      <a:pt x="109538" y="28575"/>
                    </a:cubicBezTo>
                    <a:cubicBezTo>
                      <a:pt x="111125" y="42863"/>
                      <a:pt x="106582" y="59310"/>
                      <a:pt x="114300" y="71438"/>
                    </a:cubicBezTo>
                    <a:cubicBezTo>
                      <a:pt x="119690" y="79909"/>
                      <a:pt x="142875" y="80963"/>
                      <a:pt x="142875" y="80963"/>
                    </a:cubicBezTo>
                    <a:cubicBezTo>
                      <a:pt x="155784" y="78381"/>
                      <a:pt x="171631" y="78354"/>
                      <a:pt x="180975" y="66675"/>
                    </a:cubicBezTo>
                    <a:cubicBezTo>
                      <a:pt x="184111" y="62755"/>
                      <a:pt x="184150" y="57150"/>
                      <a:pt x="185738" y="52388"/>
                    </a:cubicBezTo>
                    <a:cubicBezTo>
                      <a:pt x="180920" y="28301"/>
                      <a:pt x="184613" y="17578"/>
                      <a:pt x="152400" y="9525"/>
                    </a:cubicBezTo>
                    <a:lnTo>
                      <a:pt x="114300" y="0"/>
                    </a:lnTo>
                    <a:cubicBezTo>
                      <a:pt x="87313" y="1588"/>
                      <a:pt x="60270" y="2421"/>
                      <a:pt x="33338" y="4763"/>
                    </a:cubicBezTo>
                    <a:cubicBezTo>
                      <a:pt x="5236" y="7207"/>
                      <a:pt x="10966" y="3322"/>
                      <a:pt x="0" y="1428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Volný tvar 11"/>
              <p:cNvSpPr/>
              <p:nvPr/>
            </p:nvSpPr>
            <p:spPr>
              <a:xfrm>
                <a:off x="171450" y="0"/>
                <a:ext cx="347663" cy="171588"/>
              </a:xfrm>
              <a:custGeom>
                <a:avLst/>
                <a:gdLst>
                  <a:gd name="connsiteX0" fmla="*/ 347663 w 347663"/>
                  <a:gd name="connsiteY0" fmla="*/ 0 h 171588"/>
                  <a:gd name="connsiteX1" fmla="*/ 323850 w 347663"/>
                  <a:gd name="connsiteY1" fmla="*/ 9525 h 171588"/>
                  <a:gd name="connsiteX2" fmla="*/ 285750 w 347663"/>
                  <a:gd name="connsiteY2" fmla="*/ 19050 h 171588"/>
                  <a:gd name="connsiteX3" fmla="*/ 257175 w 347663"/>
                  <a:gd name="connsiteY3" fmla="*/ 38100 h 171588"/>
                  <a:gd name="connsiteX4" fmla="*/ 242888 w 347663"/>
                  <a:gd name="connsiteY4" fmla="*/ 47625 h 171588"/>
                  <a:gd name="connsiteX5" fmla="*/ 228600 w 347663"/>
                  <a:gd name="connsiteY5" fmla="*/ 90487 h 171588"/>
                  <a:gd name="connsiteX6" fmla="*/ 223838 w 347663"/>
                  <a:gd name="connsiteY6" fmla="*/ 104775 h 171588"/>
                  <a:gd name="connsiteX7" fmla="*/ 209550 w 347663"/>
                  <a:gd name="connsiteY7" fmla="*/ 114300 h 171588"/>
                  <a:gd name="connsiteX8" fmla="*/ 161925 w 347663"/>
                  <a:gd name="connsiteY8" fmla="*/ 128587 h 171588"/>
                  <a:gd name="connsiteX9" fmla="*/ 128588 w 347663"/>
                  <a:gd name="connsiteY9" fmla="*/ 138112 h 171588"/>
                  <a:gd name="connsiteX10" fmla="*/ 57150 w 347663"/>
                  <a:gd name="connsiteY10" fmla="*/ 142875 h 171588"/>
                  <a:gd name="connsiteX11" fmla="*/ 52388 w 347663"/>
                  <a:gd name="connsiteY11" fmla="*/ 157162 h 171588"/>
                  <a:gd name="connsiteX12" fmla="*/ 4763 w 347663"/>
                  <a:gd name="connsiteY12" fmla="*/ 171450 h 171588"/>
                  <a:gd name="connsiteX13" fmla="*/ 0 w 347663"/>
                  <a:gd name="connsiteY13" fmla="*/ 171450 h 17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7663" h="171588">
                    <a:moveTo>
                      <a:pt x="347663" y="0"/>
                    </a:moveTo>
                    <a:cubicBezTo>
                      <a:pt x="339725" y="3175"/>
                      <a:pt x="332039" y="7069"/>
                      <a:pt x="323850" y="9525"/>
                    </a:cubicBezTo>
                    <a:cubicBezTo>
                      <a:pt x="314665" y="12280"/>
                      <a:pt x="295592" y="13582"/>
                      <a:pt x="285750" y="19050"/>
                    </a:cubicBezTo>
                    <a:cubicBezTo>
                      <a:pt x="275743" y="24609"/>
                      <a:pt x="266700" y="31750"/>
                      <a:pt x="257175" y="38100"/>
                    </a:cubicBezTo>
                    <a:lnTo>
                      <a:pt x="242888" y="47625"/>
                    </a:lnTo>
                    <a:lnTo>
                      <a:pt x="228600" y="90487"/>
                    </a:lnTo>
                    <a:cubicBezTo>
                      <a:pt x="227012" y="95250"/>
                      <a:pt x="228015" y="101990"/>
                      <a:pt x="223838" y="104775"/>
                    </a:cubicBezTo>
                    <a:cubicBezTo>
                      <a:pt x="219075" y="107950"/>
                      <a:pt x="214781" y="111975"/>
                      <a:pt x="209550" y="114300"/>
                    </a:cubicBezTo>
                    <a:cubicBezTo>
                      <a:pt x="189169" y="123358"/>
                      <a:pt x="181325" y="123044"/>
                      <a:pt x="161925" y="128587"/>
                    </a:cubicBezTo>
                    <a:cubicBezTo>
                      <a:pt x="150727" y="131787"/>
                      <a:pt x="140384" y="136870"/>
                      <a:pt x="128588" y="138112"/>
                    </a:cubicBezTo>
                    <a:cubicBezTo>
                      <a:pt x="104854" y="140610"/>
                      <a:pt x="80963" y="141287"/>
                      <a:pt x="57150" y="142875"/>
                    </a:cubicBezTo>
                    <a:cubicBezTo>
                      <a:pt x="55563" y="147637"/>
                      <a:pt x="56473" y="154244"/>
                      <a:pt x="52388" y="157162"/>
                    </a:cubicBezTo>
                    <a:cubicBezTo>
                      <a:pt x="47665" y="160535"/>
                      <a:pt x="13955" y="169611"/>
                      <a:pt x="4763" y="171450"/>
                    </a:cubicBezTo>
                    <a:cubicBezTo>
                      <a:pt x="3206" y="171761"/>
                      <a:pt x="1588" y="171450"/>
                      <a:pt x="0" y="17145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Volný tvar 12"/>
              <p:cNvSpPr/>
              <p:nvPr/>
            </p:nvSpPr>
            <p:spPr>
              <a:xfrm>
                <a:off x="1562100" y="14287"/>
                <a:ext cx="190500" cy="123825"/>
              </a:xfrm>
              <a:custGeom>
                <a:avLst/>
                <a:gdLst>
                  <a:gd name="connsiteX0" fmla="*/ 0 w 190500"/>
                  <a:gd name="connsiteY0" fmla="*/ 0 h 123825"/>
                  <a:gd name="connsiteX1" fmla="*/ 23813 w 190500"/>
                  <a:gd name="connsiteY1" fmla="*/ 14288 h 123825"/>
                  <a:gd name="connsiteX2" fmla="*/ 38100 w 190500"/>
                  <a:gd name="connsiteY2" fmla="*/ 28575 h 123825"/>
                  <a:gd name="connsiteX3" fmla="*/ 66675 w 190500"/>
                  <a:gd name="connsiteY3" fmla="*/ 38100 h 123825"/>
                  <a:gd name="connsiteX4" fmla="*/ 85725 w 190500"/>
                  <a:gd name="connsiteY4" fmla="*/ 66675 h 123825"/>
                  <a:gd name="connsiteX5" fmla="*/ 114300 w 190500"/>
                  <a:gd name="connsiteY5" fmla="*/ 57150 h 123825"/>
                  <a:gd name="connsiteX6" fmla="*/ 133350 w 190500"/>
                  <a:gd name="connsiteY6" fmla="*/ 95250 h 123825"/>
                  <a:gd name="connsiteX7" fmla="*/ 147638 w 190500"/>
                  <a:gd name="connsiteY7" fmla="*/ 100013 h 123825"/>
                  <a:gd name="connsiteX8" fmla="*/ 176213 w 190500"/>
                  <a:gd name="connsiteY8" fmla="*/ 114300 h 123825"/>
                  <a:gd name="connsiteX9" fmla="*/ 190500 w 190500"/>
                  <a:gd name="connsiteY9" fmla="*/ 123825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500" h="123825">
                    <a:moveTo>
                      <a:pt x="0" y="0"/>
                    </a:moveTo>
                    <a:cubicBezTo>
                      <a:pt x="7938" y="4763"/>
                      <a:pt x="16408" y="8734"/>
                      <a:pt x="23813" y="14288"/>
                    </a:cubicBezTo>
                    <a:cubicBezTo>
                      <a:pt x="29201" y="18329"/>
                      <a:pt x="32213" y="25304"/>
                      <a:pt x="38100" y="28575"/>
                    </a:cubicBezTo>
                    <a:cubicBezTo>
                      <a:pt x="46877" y="33451"/>
                      <a:pt x="66675" y="38100"/>
                      <a:pt x="66675" y="38100"/>
                    </a:cubicBezTo>
                    <a:cubicBezTo>
                      <a:pt x="73025" y="47625"/>
                      <a:pt x="74865" y="70295"/>
                      <a:pt x="85725" y="66675"/>
                    </a:cubicBezTo>
                    <a:lnTo>
                      <a:pt x="114300" y="57150"/>
                    </a:lnTo>
                    <a:cubicBezTo>
                      <a:pt x="149886" y="80873"/>
                      <a:pt x="105272" y="46113"/>
                      <a:pt x="133350" y="95250"/>
                    </a:cubicBezTo>
                    <a:cubicBezTo>
                      <a:pt x="135841" y="99609"/>
                      <a:pt x="143148" y="97768"/>
                      <a:pt x="147638" y="100013"/>
                    </a:cubicBezTo>
                    <a:cubicBezTo>
                      <a:pt x="184560" y="118474"/>
                      <a:pt x="140306" y="102333"/>
                      <a:pt x="176213" y="114300"/>
                    </a:cubicBezTo>
                    <a:lnTo>
                      <a:pt x="190500" y="12382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Volný tvar 13"/>
              <p:cNvSpPr/>
              <p:nvPr/>
            </p:nvSpPr>
            <p:spPr>
              <a:xfrm>
                <a:off x="1514475" y="385762"/>
                <a:ext cx="185738" cy="82026"/>
              </a:xfrm>
              <a:custGeom>
                <a:avLst/>
                <a:gdLst>
                  <a:gd name="connsiteX0" fmla="*/ 0 w 185738"/>
                  <a:gd name="connsiteY0" fmla="*/ 82026 h 82026"/>
                  <a:gd name="connsiteX1" fmla="*/ 38100 w 185738"/>
                  <a:gd name="connsiteY1" fmla="*/ 67738 h 82026"/>
                  <a:gd name="connsiteX2" fmla="*/ 57150 w 185738"/>
                  <a:gd name="connsiteY2" fmla="*/ 62976 h 82026"/>
                  <a:gd name="connsiteX3" fmla="*/ 66675 w 185738"/>
                  <a:gd name="connsiteY3" fmla="*/ 48688 h 82026"/>
                  <a:gd name="connsiteX4" fmla="*/ 80963 w 185738"/>
                  <a:gd name="connsiteY4" fmla="*/ 39163 h 82026"/>
                  <a:gd name="connsiteX5" fmla="*/ 147638 w 185738"/>
                  <a:gd name="connsiteY5" fmla="*/ 29638 h 82026"/>
                  <a:gd name="connsiteX6" fmla="*/ 176213 w 185738"/>
                  <a:gd name="connsiteY6" fmla="*/ 15351 h 82026"/>
                  <a:gd name="connsiteX7" fmla="*/ 185738 w 185738"/>
                  <a:gd name="connsiteY7" fmla="*/ 24876 h 82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738" h="82026">
                    <a:moveTo>
                      <a:pt x="0" y="82026"/>
                    </a:moveTo>
                    <a:cubicBezTo>
                      <a:pt x="12565" y="77000"/>
                      <a:pt x="25044" y="71468"/>
                      <a:pt x="38100" y="67738"/>
                    </a:cubicBezTo>
                    <a:cubicBezTo>
                      <a:pt x="44394" y="65940"/>
                      <a:pt x="50800" y="64563"/>
                      <a:pt x="57150" y="62976"/>
                    </a:cubicBezTo>
                    <a:cubicBezTo>
                      <a:pt x="60325" y="58213"/>
                      <a:pt x="62628" y="52735"/>
                      <a:pt x="66675" y="48688"/>
                    </a:cubicBezTo>
                    <a:cubicBezTo>
                      <a:pt x="70722" y="44641"/>
                      <a:pt x="75843" y="41723"/>
                      <a:pt x="80963" y="39163"/>
                    </a:cubicBezTo>
                    <a:cubicBezTo>
                      <a:pt x="99286" y="30002"/>
                      <a:pt x="134260" y="30854"/>
                      <a:pt x="147638" y="29638"/>
                    </a:cubicBezTo>
                    <a:cubicBezTo>
                      <a:pt x="172750" y="-8029"/>
                      <a:pt x="158895" y="-6297"/>
                      <a:pt x="176213" y="15351"/>
                    </a:cubicBezTo>
                    <a:cubicBezTo>
                      <a:pt x="179018" y="18857"/>
                      <a:pt x="182563" y="21701"/>
                      <a:pt x="185738" y="2487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Volný tvar 14"/>
              <p:cNvSpPr/>
              <p:nvPr/>
            </p:nvSpPr>
            <p:spPr>
              <a:xfrm>
                <a:off x="2447925" y="14287"/>
                <a:ext cx="628650" cy="200026"/>
              </a:xfrm>
              <a:custGeom>
                <a:avLst/>
                <a:gdLst>
                  <a:gd name="connsiteX0" fmla="*/ 0 w 628650"/>
                  <a:gd name="connsiteY0" fmla="*/ 0 h 200026"/>
                  <a:gd name="connsiteX1" fmla="*/ 57150 w 628650"/>
                  <a:gd name="connsiteY1" fmla="*/ 42863 h 200026"/>
                  <a:gd name="connsiteX2" fmla="*/ 90488 w 628650"/>
                  <a:gd name="connsiteY2" fmla="*/ 80963 h 200026"/>
                  <a:gd name="connsiteX3" fmla="*/ 180975 w 628650"/>
                  <a:gd name="connsiteY3" fmla="*/ 95250 h 200026"/>
                  <a:gd name="connsiteX4" fmla="*/ 195263 w 628650"/>
                  <a:gd name="connsiteY4" fmla="*/ 100013 h 200026"/>
                  <a:gd name="connsiteX5" fmla="*/ 209550 w 628650"/>
                  <a:gd name="connsiteY5" fmla="*/ 109538 h 200026"/>
                  <a:gd name="connsiteX6" fmla="*/ 252413 w 628650"/>
                  <a:gd name="connsiteY6" fmla="*/ 123825 h 200026"/>
                  <a:gd name="connsiteX7" fmla="*/ 271463 w 628650"/>
                  <a:gd name="connsiteY7" fmla="*/ 138113 h 200026"/>
                  <a:gd name="connsiteX8" fmla="*/ 300038 w 628650"/>
                  <a:gd name="connsiteY8" fmla="*/ 147638 h 200026"/>
                  <a:gd name="connsiteX9" fmla="*/ 314325 w 628650"/>
                  <a:gd name="connsiteY9" fmla="*/ 142875 h 200026"/>
                  <a:gd name="connsiteX10" fmla="*/ 385763 w 628650"/>
                  <a:gd name="connsiteY10" fmla="*/ 152400 h 200026"/>
                  <a:gd name="connsiteX11" fmla="*/ 433388 w 628650"/>
                  <a:gd name="connsiteY11" fmla="*/ 147638 h 200026"/>
                  <a:gd name="connsiteX12" fmla="*/ 452438 w 628650"/>
                  <a:gd name="connsiteY12" fmla="*/ 152400 h 200026"/>
                  <a:gd name="connsiteX13" fmla="*/ 481013 w 628650"/>
                  <a:gd name="connsiteY13" fmla="*/ 166688 h 200026"/>
                  <a:gd name="connsiteX14" fmla="*/ 495300 w 628650"/>
                  <a:gd name="connsiteY14" fmla="*/ 157163 h 200026"/>
                  <a:gd name="connsiteX15" fmla="*/ 500063 w 628650"/>
                  <a:gd name="connsiteY15" fmla="*/ 142875 h 200026"/>
                  <a:gd name="connsiteX16" fmla="*/ 523875 w 628650"/>
                  <a:gd name="connsiteY16" fmla="*/ 147638 h 200026"/>
                  <a:gd name="connsiteX17" fmla="*/ 538163 w 628650"/>
                  <a:gd name="connsiteY17" fmla="*/ 161925 h 200026"/>
                  <a:gd name="connsiteX18" fmla="*/ 547688 w 628650"/>
                  <a:gd name="connsiteY18" fmla="*/ 176213 h 200026"/>
                  <a:gd name="connsiteX19" fmla="*/ 561975 w 628650"/>
                  <a:gd name="connsiteY19" fmla="*/ 185738 h 200026"/>
                  <a:gd name="connsiteX20" fmla="*/ 600075 w 628650"/>
                  <a:gd name="connsiteY20" fmla="*/ 180975 h 200026"/>
                  <a:gd name="connsiteX21" fmla="*/ 628650 w 628650"/>
                  <a:gd name="connsiteY21" fmla="*/ 17621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28650" h="200026">
                    <a:moveTo>
                      <a:pt x="0" y="0"/>
                    </a:moveTo>
                    <a:cubicBezTo>
                      <a:pt x="17374" y="11583"/>
                      <a:pt x="42917" y="24563"/>
                      <a:pt x="57150" y="42863"/>
                    </a:cubicBezTo>
                    <a:cubicBezTo>
                      <a:pt x="72456" y="62543"/>
                      <a:pt x="70134" y="71917"/>
                      <a:pt x="90488" y="80963"/>
                    </a:cubicBezTo>
                    <a:cubicBezTo>
                      <a:pt x="124124" y="95912"/>
                      <a:pt x="139099" y="92029"/>
                      <a:pt x="180975" y="95250"/>
                    </a:cubicBezTo>
                    <a:cubicBezTo>
                      <a:pt x="185738" y="96838"/>
                      <a:pt x="190773" y="97768"/>
                      <a:pt x="195263" y="100013"/>
                    </a:cubicBezTo>
                    <a:cubicBezTo>
                      <a:pt x="200382" y="102573"/>
                      <a:pt x="204267" y="107337"/>
                      <a:pt x="209550" y="109538"/>
                    </a:cubicBezTo>
                    <a:cubicBezTo>
                      <a:pt x="223452" y="115330"/>
                      <a:pt x="252413" y="123825"/>
                      <a:pt x="252413" y="123825"/>
                    </a:cubicBezTo>
                    <a:cubicBezTo>
                      <a:pt x="258763" y="128588"/>
                      <a:pt x="264363" y="134563"/>
                      <a:pt x="271463" y="138113"/>
                    </a:cubicBezTo>
                    <a:cubicBezTo>
                      <a:pt x="280443" y="142603"/>
                      <a:pt x="300038" y="147638"/>
                      <a:pt x="300038" y="147638"/>
                    </a:cubicBezTo>
                    <a:cubicBezTo>
                      <a:pt x="304800" y="146050"/>
                      <a:pt x="309305" y="142875"/>
                      <a:pt x="314325" y="142875"/>
                    </a:cubicBezTo>
                    <a:cubicBezTo>
                      <a:pt x="320470" y="142875"/>
                      <a:pt x="377551" y="151227"/>
                      <a:pt x="385763" y="152400"/>
                    </a:cubicBezTo>
                    <a:cubicBezTo>
                      <a:pt x="401638" y="150813"/>
                      <a:pt x="417434" y="147638"/>
                      <a:pt x="433388" y="147638"/>
                    </a:cubicBezTo>
                    <a:cubicBezTo>
                      <a:pt x="439933" y="147638"/>
                      <a:pt x="446144" y="150602"/>
                      <a:pt x="452438" y="152400"/>
                    </a:cubicBezTo>
                    <a:cubicBezTo>
                      <a:pt x="469688" y="157329"/>
                      <a:pt x="465361" y="156254"/>
                      <a:pt x="481013" y="166688"/>
                    </a:cubicBezTo>
                    <a:cubicBezTo>
                      <a:pt x="485775" y="163513"/>
                      <a:pt x="491724" y="161632"/>
                      <a:pt x="495300" y="157163"/>
                    </a:cubicBezTo>
                    <a:cubicBezTo>
                      <a:pt x="498436" y="153243"/>
                      <a:pt x="495300" y="144463"/>
                      <a:pt x="500063" y="142875"/>
                    </a:cubicBezTo>
                    <a:cubicBezTo>
                      <a:pt x="507742" y="140315"/>
                      <a:pt x="515938" y="146050"/>
                      <a:pt x="523875" y="147638"/>
                    </a:cubicBezTo>
                    <a:cubicBezTo>
                      <a:pt x="528638" y="152400"/>
                      <a:pt x="533851" y="156751"/>
                      <a:pt x="538163" y="161925"/>
                    </a:cubicBezTo>
                    <a:cubicBezTo>
                      <a:pt x="541827" y="166322"/>
                      <a:pt x="543641" y="172165"/>
                      <a:pt x="547688" y="176213"/>
                    </a:cubicBezTo>
                    <a:cubicBezTo>
                      <a:pt x="551735" y="180260"/>
                      <a:pt x="557213" y="182563"/>
                      <a:pt x="561975" y="185738"/>
                    </a:cubicBezTo>
                    <a:cubicBezTo>
                      <a:pt x="582851" y="217051"/>
                      <a:pt x="556736" y="188197"/>
                      <a:pt x="600075" y="180975"/>
                    </a:cubicBezTo>
                    <a:lnTo>
                      <a:pt x="628650" y="17621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7" name="Přímá spojnice se šipkou 16"/>
              <p:cNvCxnSpPr/>
              <p:nvPr/>
            </p:nvCxnSpPr>
            <p:spPr>
              <a:xfrm flipH="1">
                <a:off x="123825" y="171450"/>
                <a:ext cx="90488" cy="14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H="1">
                <a:off x="0" y="328612"/>
                <a:ext cx="171450" cy="238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H="1">
                <a:off x="842963" y="352425"/>
                <a:ext cx="1047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1700213" y="138112"/>
                <a:ext cx="1098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flipV="1">
                <a:off x="1671638" y="352425"/>
                <a:ext cx="109537" cy="57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a:off x="3076575" y="185737"/>
                <a:ext cx="123825" cy="28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5" name="Obdélník 4"/>
              <p:cNvSpPr/>
              <p:nvPr/>
            </p:nvSpPr>
            <p:spPr>
              <a:xfrm>
                <a:off x="1694810" y="4212997"/>
                <a:ext cx="3401637" cy="92724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𝐹</m:t>
                      </m:r>
                      <m:r>
                        <a:rPr lang="en-US" i="0">
                          <a:latin typeface="Cambria Math" panose="02040503050406030204" pitchFamily="18" charset="0"/>
                        </a:rPr>
                        <m:t>=</m:t>
                      </m:r>
                      <m:r>
                        <a:rPr lang="en-US" i="1">
                          <a:latin typeface="Cambria Math" panose="02040503050406030204" pitchFamily="18" charset="0"/>
                        </a:rPr>
                        <m:t>𝜋</m:t>
                      </m:r>
                      <m:nary>
                        <m:naryPr>
                          <m:limLoc m:val="undOvr"/>
                          <m:ctrlPr>
                            <a:rPr lang="en-US" i="1">
                              <a:latin typeface="Cambria Math" panose="02040503050406030204" pitchFamily="18" charset="0"/>
                            </a:rPr>
                          </m:ctrlPr>
                        </m:naryPr>
                        <m:sub>
                          <m:r>
                            <a:rPr lang="en-US" i="0">
                              <a:latin typeface="Cambria Math" panose="02040503050406030204" pitchFamily="18" charset="0"/>
                            </a:rPr>
                            <m:t>0</m:t>
                          </m:r>
                        </m:sub>
                        <m:sup>
                          <m:r>
                            <a:rPr lang="en-US" i="1">
                              <a:latin typeface="Cambria Math" panose="02040503050406030204" pitchFamily="18" charset="0"/>
                            </a:rPr>
                            <m:t>𝑅</m:t>
                          </m:r>
                        </m:sup>
                        <m:e>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0">
                                      <a:latin typeface="Cambria Math" panose="02040503050406030204" pitchFamily="18" charset="0"/>
                                    </a:rPr>
                                    <m:t>2</m:t>
                                  </m:r>
                                </m:sup>
                              </m:sSup>
                              <m:f>
                                <m:fPr>
                                  <m:ctrlPr>
                                    <a:rPr lang="en-US" i="1">
                                      <a:latin typeface="Cambria Math" panose="02040503050406030204" pitchFamily="18" charset="0"/>
                                    </a:rPr>
                                  </m:ctrlPr>
                                </m:fPr>
                                <m:num>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𝜏</m:t>
                                      </m:r>
                                    </m:e>
                                    <m:sub>
                                      <m:r>
                                        <a:rPr lang="en-US" i="1">
                                          <a:latin typeface="Cambria Math" panose="02040503050406030204" pitchFamily="18" charset="0"/>
                                        </a:rPr>
                                        <m:t>𝑧𝑟</m:t>
                                      </m:r>
                                    </m:sub>
                                  </m:sSub>
                                </m:num>
                                <m:den>
                                  <m:r>
                                    <a:rPr lang="en-US" i="0">
                                      <a:latin typeface="Cambria Math" panose="02040503050406030204" pitchFamily="18" charset="0"/>
                                    </a:rPr>
                                    <m:t>𝜕</m:t>
                                  </m:r>
                                  <m:r>
                                    <a:rPr lang="en-US" i="1">
                                      <a:latin typeface="Cambria Math" panose="02040503050406030204" pitchFamily="18" charset="0"/>
                                    </a:rPr>
                                    <m:t>𝑧</m:t>
                                  </m:r>
                                </m:den>
                              </m:f>
                              <m:r>
                                <a:rPr lang="en-US" i="0">
                                  <a:latin typeface="Cambria Math" panose="02040503050406030204" pitchFamily="18" charset="0"/>
                                </a:rPr>
                                <m:t>−</m:t>
                              </m:r>
                              <m:r>
                                <a:rPr lang="en-US" i="1">
                                  <a:latin typeface="Cambria Math" panose="02040503050406030204" pitchFamily="18" charset="0"/>
                                </a:rPr>
                                <m:t>𝑟</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0">
                                      <a:latin typeface="Cambria Math" panose="02040503050406030204" pitchFamily="18" charset="0"/>
                                    </a:rPr>
                                    <m:t>1</m:t>
                                  </m:r>
                                </m:sub>
                              </m:sSub>
                            </m:e>
                          </m:d>
                          <m:sSub>
                            <m:sSubPr>
                              <m:ctrlPr>
                                <a:rPr lang="en-US" i="1">
                                  <a:latin typeface="Cambria Math" panose="02040503050406030204" pitchFamily="18" charset="0"/>
                                </a:rPr>
                              </m:ctrlPr>
                            </m:sSubPr>
                            <m:e>
                              <m:r>
                                <a:rPr lang="en-US" i="0">
                                  <a:latin typeface="Cambria Math" panose="02040503050406030204" pitchFamily="18" charset="0"/>
                                </a:rPr>
                                <m:t>|</m:t>
                              </m:r>
                            </m:e>
                            <m:sub>
                              <m:r>
                                <a:rPr lang="en-US" i="1">
                                  <a:latin typeface="Cambria Math" panose="02040503050406030204" pitchFamily="18" charset="0"/>
                                </a:rPr>
                                <m:t>𝑧</m:t>
                              </m:r>
                              <m:r>
                                <a:rPr lang="en-US" i="0">
                                  <a:latin typeface="Cambria Math" panose="02040503050406030204" pitchFamily="18" charset="0"/>
                                </a:rPr>
                                <m:t>=</m:t>
                              </m:r>
                              <m:r>
                                <a:rPr lang="en-US" i="1">
                                  <a:latin typeface="Cambria Math" panose="02040503050406030204" pitchFamily="18" charset="0"/>
                                </a:rPr>
                                <m:t>h</m:t>
                              </m:r>
                            </m:sub>
                          </m:sSub>
                          <m:r>
                            <a:rPr lang="en-US" i="1">
                              <a:latin typeface="Cambria Math" panose="02040503050406030204" pitchFamily="18" charset="0"/>
                            </a:rPr>
                            <m:t>𝑑𝑟</m:t>
                          </m:r>
                        </m:e>
                      </m:nary>
                    </m:oMath>
                  </m:oMathPara>
                </a14:m>
                <a:endParaRPr lang="en-US" dirty="0"/>
              </a:p>
            </p:txBody>
          </p:sp>
        </mc:Choice>
        <mc:Fallback xmlns="">
          <p:sp>
            <p:nvSpPr>
              <p:cNvPr id="5" name="Obdélník 4"/>
              <p:cNvSpPr>
                <a:spLocks noRot="1" noChangeAspect="1" noMove="1" noResize="1" noEditPoints="1" noAdjustHandles="1" noChangeArrowheads="1" noChangeShapeType="1" noTextEdit="1"/>
              </p:cNvSpPr>
              <p:nvPr/>
            </p:nvSpPr>
            <p:spPr>
              <a:xfrm>
                <a:off x="1694810" y="4212997"/>
                <a:ext cx="3401637" cy="92724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Obdélník 22"/>
              <p:cNvSpPr/>
              <p:nvPr/>
            </p:nvSpPr>
            <p:spPr>
              <a:xfrm>
                <a:off x="1064976" y="5338117"/>
                <a:ext cx="4834593" cy="9439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𝐹</m:t>
                      </m:r>
                      <m:r>
                        <a:rPr lang="en-US" i="0">
                          <a:latin typeface="Cambria Math" panose="02040503050406030204" pitchFamily="18" charset="0"/>
                        </a:rPr>
                        <m:t>=</m:t>
                      </m:r>
                      <m:r>
                        <a:rPr lang="en-US" i="1">
                          <a:latin typeface="Cambria Math" panose="02040503050406030204" pitchFamily="18" charset="0"/>
                        </a:rPr>
                        <m:t>𝜋</m:t>
                      </m:r>
                      <m:nary>
                        <m:naryPr>
                          <m:limLoc m:val="undOvr"/>
                          <m:ctrlPr>
                            <a:rPr lang="en-US" i="1">
                              <a:latin typeface="Cambria Math" panose="02040503050406030204" pitchFamily="18" charset="0"/>
                            </a:rPr>
                          </m:ctrlPr>
                        </m:naryPr>
                        <m:sub>
                          <m:r>
                            <a:rPr lang="en-US" i="0">
                              <a:latin typeface="Cambria Math" panose="02040503050406030204" pitchFamily="18" charset="0"/>
                            </a:rPr>
                            <m:t>0</m:t>
                          </m:r>
                        </m:sub>
                        <m:sup>
                          <m:r>
                            <a:rPr lang="en-US" i="1">
                              <a:latin typeface="Cambria Math" panose="02040503050406030204" pitchFamily="18" charset="0"/>
                            </a:rPr>
                            <m:t>𝑅</m:t>
                          </m:r>
                        </m:sup>
                        <m:e>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0">
                                  <a:latin typeface="Cambria Math" panose="02040503050406030204" pitchFamily="18" charset="0"/>
                                </a:rPr>
                                <m:t>2</m:t>
                              </m:r>
                            </m:sup>
                          </m:sSup>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𝑝</m:t>
                              </m:r>
                            </m:num>
                            <m:den>
                              <m:r>
                                <a:rPr lang="en-US" i="0">
                                  <a:latin typeface="Cambria Math" panose="02040503050406030204" pitchFamily="18" charset="0"/>
                                </a:rPr>
                                <m:t>𝜕</m:t>
                              </m:r>
                              <m:r>
                                <a:rPr lang="en-US" i="1">
                                  <a:latin typeface="Cambria Math" panose="02040503050406030204" pitchFamily="18" charset="0"/>
                                </a:rPr>
                                <m:t>𝑟</m:t>
                              </m:r>
                            </m:den>
                          </m:f>
                          <m:r>
                            <a:rPr lang="en-US" i="1">
                              <a:latin typeface="Cambria Math" panose="02040503050406030204" pitchFamily="18" charset="0"/>
                            </a:rPr>
                            <m:t>𝑑𝑟</m:t>
                          </m:r>
                        </m:e>
                      </m:nary>
                      <m:r>
                        <a:rPr lang="en-US" i="0">
                          <a:latin typeface="Cambria Math" panose="02040503050406030204" pitchFamily="18" charset="0"/>
                        </a:rPr>
                        <m:t>−</m:t>
                      </m:r>
                      <m:r>
                        <a:rPr lang="en-US" i="1">
                          <a:latin typeface="Cambria Math" panose="02040503050406030204" pitchFamily="18" charset="0"/>
                        </a:rPr>
                        <m:t>𝜋</m:t>
                      </m:r>
                      <m:r>
                        <a:rPr lang="en-US" i="1">
                          <a:latin typeface="Cambria Math" panose="02040503050406030204" pitchFamily="18" charset="0"/>
                        </a:rPr>
                        <m:t>𝐾</m:t>
                      </m:r>
                      <m:r>
                        <a:rPr lang="en-US" i="0">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h</m:t>
                                  </m:r>
                                </m:num>
                                <m:den>
                                  <m:r>
                                    <a:rPr lang="en-US" i="0">
                                      <a:latin typeface="Cambria Math" panose="02040503050406030204" pitchFamily="18" charset="0"/>
                                    </a:rPr>
                                    <m:t>2</m:t>
                                  </m:r>
                                  <m:r>
                                    <a:rPr lang="en-US" i="1">
                                      <a:latin typeface="Cambria Math" panose="02040503050406030204" pitchFamily="18" charset="0"/>
                                    </a:rPr>
                                    <m:t>𝐾</m:t>
                                  </m:r>
                                </m:den>
                              </m:f>
                            </m:e>
                          </m:d>
                        </m:e>
                        <m:sup>
                          <m:f>
                            <m:fPr>
                              <m:ctrlPr>
                                <a:rPr lang="en-US" i="1">
                                  <a:latin typeface="Cambria Math" panose="02040503050406030204" pitchFamily="18" charset="0"/>
                                </a:rPr>
                              </m:ctrlPr>
                            </m:fPr>
                            <m:num>
                              <m:r>
                                <a:rPr lang="en-US" i="1">
                                  <a:latin typeface="Cambria Math" panose="02040503050406030204" pitchFamily="18" charset="0"/>
                                </a:rPr>
                                <m:t>𝑚</m:t>
                              </m:r>
                              <m:r>
                                <a:rPr lang="en-US" i="0">
                                  <a:latin typeface="Cambria Math" panose="02040503050406030204" pitchFamily="18" charset="0"/>
                                </a:rPr>
                                <m:t>′</m:t>
                              </m:r>
                            </m:num>
                            <m:den>
                              <m:r>
                                <a:rPr lang="en-US" i="1">
                                  <a:latin typeface="Cambria Math" panose="02040503050406030204" pitchFamily="18" charset="0"/>
                                </a:rPr>
                                <m:t>𝑚</m:t>
                              </m:r>
                            </m:den>
                          </m:f>
                        </m:sup>
                      </m:sSup>
                      <m:nary>
                        <m:naryPr>
                          <m:limLoc m:val="undOvr"/>
                          <m:ctrlPr>
                            <a:rPr lang="en-US" i="1">
                              <a:latin typeface="Cambria Math" panose="02040503050406030204" pitchFamily="18" charset="0"/>
                            </a:rPr>
                          </m:ctrlPr>
                        </m:naryPr>
                        <m:sub>
                          <m:r>
                            <a:rPr lang="en-US" i="0">
                              <a:latin typeface="Cambria Math" panose="02040503050406030204" pitchFamily="18" charset="0"/>
                            </a:rPr>
                            <m:t>0</m:t>
                          </m:r>
                        </m:sub>
                        <m:sup>
                          <m:r>
                            <a:rPr lang="en-US" i="1">
                              <a:latin typeface="Cambria Math" panose="02040503050406030204" pitchFamily="18" charset="0"/>
                            </a:rPr>
                            <m:t>𝑅</m:t>
                          </m:r>
                        </m:sup>
                        <m:e>
                          <m:r>
                            <a:rPr lang="en-US" i="1">
                              <a:latin typeface="Cambria Math" panose="02040503050406030204" pitchFamily="18" charset="0"/>
                            </a:rPr>
                            <m:t>𝑟</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𝑝</m:t>
                                      </m:r>
                                    </m:num>
                                    <m:den>
                                      <m:r>
                                        <a:rPr lang="en-US" i="0">
                                          <a:latin typeface="Cambria Math" panose="02040503050406030204" pitchFamily="18" charset="0"/>
                                        </a:rPr>
                                        <m:t>𝜕</m:t>
                                      </m:r>
                                      <m:r>
                                        <a:rPr lang="en-US" i="1">
                                          <a:latin typeface="Cambria Math" panose="02040503050406030204" pitchFamily="18" charset="0"/>
                                        </a:rPr>
                                        <m:t>𝑟</m:t>
                                      </m:r>
                                    </m:den>
                                  </m:f>
                                </m:e>
                              </m:d>
                            </m:e>
                            <m:sup>
                              <m:f>
                                <m:fPr>
                                  <m:ctrlPr>
                                    <a:rPr lang="en-US" i="1">
                                      <a:latin typeface="Cambria Math" panose="02040503050406030204" pitchFamily="18" charset="0"/>
                                    </a:rPr>
                                  </m:ctrlPr>
                                </m:fPr>
                                <m:num>
                                  <m:r>
                                    <a:rPr lang="en-US" i="1">
                                      <a:latin typeface="Cambria Math" panose="02040503050406030204" pitchFamily="18" charset="0"/>
                                    </a:rPr>
                                    <m:t>𝑚</m:t>
                                  </m:r>
                                  <m:r>
                                    <a:rPr lang="en-US" i="0">
                                      <a:latin typeface="Cambria Math" panose="02040503050406030204" pitchFamily="18" charset="0"/>
                                    </a:rPr>
                                    <m:t>′</m:t>
                                  </m:r>
                                </m:num>
                                <m:den>
                                  <m:r>
                                    <a:rPr lang="en-US" i="1">
                                      <a:latin typeface="Cambria Math" panose="02040503050406030204" pitchFamily="18" charset="0"/>
                                    </a:rPr>
                                    <m:t>𝑚</m:t>
                                  </m:r>
                                </m:den>
                              </m:f>
                            </m:sup>
                          </m:sSup>
                          <m:r>
                            <a:rPr lang="en-US" i="1">
                              <a:latin typeface="Cambria Math" panose="02040503050406030204" pitchFamily="18" charset="0"/>
                            </a:rPr>
                            <m:t>𝑑𝑟</m:t>
                          </m:r>
                        </m:e>
                      </m:nary>
                    </m:oMath>
                  </m:oMathPara>
                </a14:m>
                <a:endParaRPr lang="en-US" dirty="0"/>
              </a:p>
            </p:txBody>
          </p:sp>
        </mc:Choice>
        <mc:Fallback xmlns="">
          <p:sp>
            <p:nvSpPr>
              <p:cNvPr id="23" name="Obdélník 22"/>
              <p:cNvSpPr>
                <a:spLocks noRot="1" noChangeAspect="1" noMove="1" noResize="1" noEditPoints="1" noAdjustHandles="1" noChangeArrowheads="1" noChangeShapeType="1" noTextEdit="1"/>
              </p:cNvSpPr>
              <p:nvPr/>
            </p:nvSpPr>
            <p:spPr>
              <a:xfrm>
                <a:off x="1064976" y="5338117"/>
                <a:ext cx="4834593" cy="943913"/>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4821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8" name="Text Box 36"/>
          <p:cNvSpPr txBox="1">
            <a:spLocks noChangeArrowheads="1"/>
          </p:cNvSpPr>
          <p:nvPr/>
        </p:nvSpPr>
        <p:spPr bwMode="auto">
          <a:xfrm>
            <a:off x="0" y="0"/>
            <a:ext cx="12192000" cy="461665"/>
          </a:xfrm>
          <a:prstGeom prst="rect">
            <a:avLst/>
          </a:prstGeom>
          <a:solidFill>
            <a:srgbClr val="CCFFFF"/>
          </a:solidFill>
          <a:ln w="9525">
            <a:noFill/>
            <a:miter lim="800000"/>
            <a:headEnd/>
            <a:tailEnd/>
          </a:ln>
        </p:spPr>
        <p:txBody>
          <a:bodyPr>
            <a:spAutoFit/>
          </a:bodyPr>
          <a:lstStyle/>
          <a:p>
            <a:pPr>
              <a:spcBef>
                <a:spcPct val="50000"/>
              </a:spcBef>
            </a:pPr>
            <a:r>
              <a:rPr lang="cs-CZ" sz="2400" b="1" dirty="0" smtClean="0"/>
              <a:t>Viskoelastická kapalina – skluz na stěně</a:t>
            </a:r>
            <a:endParaRPr lang="cs-CZ" sz="2400" b="1" dirty="0">
              <a:sym typeface="Symbol" pitchFamily="18" charset="2"/>
            </a:endParaRPr>
          </a:p>
        </p:txBody>
      </p:sp>
      <p:pic>
        <p:nvPicPr>
          <p:cNvPr id="26" name="Obrázek 25"/>
          <p:cNvPicPr/>
          <p:nvPr/>
        </p:nvPicPr>
        <p:blipFill>
          <a:blip r:embed="rId2">
            <a:extLst>
              <a:ext uri="{28A0092B-C50C-407E-A947-70E740481C1C}">
                <a14:useLocalDpi xmlns:a14="http://schemas.microsoft.com/office/drawing/2010/main" val="0"/>
              </a:ext>
            </a:extLst>
          </a:blip>
          <a:srcRect/>
          <a:stretch>
            <a:fillRect/>
          </a:stretch>
        </p:blipFill>
        <p:spPr bwMode="auto">
          <a:xfrm>
            <a:off x="801515" y="880981"/>
            <a:ext cx="4676793" cy="2218270"/>
          </a:xfrm>
          <a:prstGeom prst="rect">
            <a:avLst/>
          </a:prstGeom>
          <a:noFill/>
          <a:ln>
            <a:noFill/>
          </a:ln>
        </p:spPr>
      </p:pic>
      <mc:AlternateContent xmlns:mc="http://schemas.openxmlformats.org/markup-compatibility/2006" xmlns:a14="http://schemas.microsoft.com/office/drawing/2010/main">
        <mc:Choice Requires="a14">
          <p:sp>
            <p:nvSpPr>
              <p:cNvPr id="24" name="Obdélník 23"/>
              <p:cNvSpPr/>
              <p:nvPr/>
            </p:nvSpPr>
            <p:spPr>
              <a:xfrm>
                <a:off x="2943735" y="3084954"/>
                <a:ext cx="5511509" cy="8672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𝑢</m:t>
                              </m:r>
                            </m:e>
                            <m:sub>
                              <m:r>
                                <a:rPr lang="en-US" i="1">
                                  <a:latin typeface="Cambria Math" panose="02040503050406030204" pitchFamily="18" charset="0"/>
                                </a:rPr>
                                <m:t>𝑟</m:t>
                              </m:r>
                            </m:sub>
                          </m:sSub>
                          <m:r>
                            <a:rPr lang="en-US" i="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𝑟</m:t>
                              </m:r>
                              <m:sSub>
                                <m:sSubPr>
                                  <m:ctrlPr>
                                    <a:rPr lang="en-US" i="1">
                                      <a:latin typeface="Cambria Math" panose="02040503050406030204" pitchFamily="18" charset="0"/>
                                    </a:rPr>
                                  </m:ctrlPr>
                                </m:sSubPr>
                                <m:e>
                                  <m:r>
                                    <a:rPr lang="en-US" i="1">
                                      <a:latin typeface="Cambria Math" panose="02040503050406030204" pitchFamily="18" charset="0"/>
                                    </a:rPr>
                                    <m:t>𝑢</m:t>
                                  </m:r>
                                </m:e>
                                <m:sub>
                                  <m:r>
                                    <a:rPr lang="en-US" i="1">
                                      <a:latin typeface="Cambria Math" panose="02040503050406030204" pitchFamily="18" charset="0"/>
                                    </a:rPr>
                                    <m:t>𝑅</m:t>
                                  </m:r>
                                </m:sub>
                              </m:sSub>
                            </m:num>
                            <m:den>
                              <m:r>
                                <a:rPr lang="en-US" i="1">
                                  <a:latin typeface="Cambria Math" panose="02040503050406030204" pitchFamily="18" charset="0"/>
                                </a:rPr>
                                <m:t>𝑅</m:t>
                              </m:r>
                            </m:den>
                          </m:f>
                          <m:r>
                            <a:rPr lang="en-US" i="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𝑚</m:t>
                              </m:r>
                            </m:num>
                            <m:den>
                              <m:r>
                                <a:rPr lang="en-US" i="1">
                                  <a:latin typeface="Cambria Math" panose="02040503050406030204" pitchFamily="18" charset="0"/>
                                </a:rPr>
                                <m:t>𝑚</m:t>
                              </m:r>
                              <m:r>
                                <a:rPr lang="en-US" i="0">
                                  <a:latin typeface="Cambria Math" panose="02040503050406030204" pitchFamily="18" charset="0"/>
                                </a:rPr>
                                <m:t>+1</m:t>
                              </m:r>
                            </m:den>
                          </m:f>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1</m:t>
                                      </m:r>
                                    </m:num>
                                    <m:den>
                                      <m:r>
                                        <a:rPr lang="en-US" i="1">
                                          <a:latin typeface="Cambria Math" panose="02040503050406030204" pitchFamily="18" charset="0"/>
                                        </a:rPr>
                                        <m:t>𝐾</m:t>
                                      </m:r>
                                    </m:den>
                                  </m:f>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𝑝</m:t>
                                      </m:r>
                                    </m:num>
                                    <m:den>
                                      <m:r>
                                        <a:rPr lang="en-US" i="0">
                                          <a:latin typeface="Cambria Math" panose="02040503050406030204" pitchFamily="18" charset="0"/>
                                        </a:rPr>
                                        <m:t>𝜕</m:t>
                                      </m:r>
                                      <m:r>
                                        <a:rPr lang="en-US" i="1">
                                          <a:latin typeface="Cambria Math" panose="02040503050406030204" pitchFamily="18" charset="0"/>
                                        </a:rPr>
                                        <m:t>𝑟</m:t>
                                      </m:r>
                                    </m:den>
                                  </m:f>
                                </m:e>
                              </m:d>
                            </m:e>
                            <m:sup>
                              <m:f>
                                <m:fPr>
                                  <m:ctrlPr>
                                    <a:rPr lang="en-US" i="1">
                                      <a:latin typeface="Cambria Math" panose="02040503050406030204" pitchFamily="18" charset="0"/>
                                    </a:rPr>
                                  </m:ctrlPr>
                                </m:fPr>
                                <m:num>
                                  <m:r>
                                    <a:rPr lang="en-US" i="0">
                                      <a:latin typeface="Cambria Math" panose="02040503050406030204" pitchFamily="18" charset="0"/>
                                    </a:rPr>
                                    <m:t>1</m:t>
                                  </m:r>
                                </m:num>
                                <m:den>
                                  <m:r>
                                    <a:rPr lang="en-US" i="1">
                                      <a:latin typeface="Cambria Math" panose="02040503050406030204" pitchFamily="18" charset="0"/>
                                    </a:rPr>
                                    <m:t>𝑚</m:t>
                                  </m:r>
                                </m:den>
                              </m:f>
                            </m:sup>
                          </m:sSup>
                          <m:sSup>
                            <m:sSupPr>
                              <m:ctrlPr>
                                <a:rPr lang="en-US" i="1">
                                  <a:latin typeface="Cambria Math" panose="02040503050406030204" pitchFamily="18" charset="0"/>
                                </a:rPr>
                              </m:ctrlPr>
                            </m:sSupPr>
                            <m:e>
                              <m:d>
                                <m:dPr>
                                  <m:endChr m:val=""/>
                                  <m:ctrlPr>
                                    <a:rPr lang="en-US" i="1">
                                      <a:latin typeface="Cambria Math" panose="02040503050406030204" pitchFamily="18" charset="0"/>
                                    </a:rPr>
                                  </m:ctrlPr>
                                </m:dPr>
                                <m:e>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h</m:t>
                                          </m:r>
                                        </m:num>
                                        <m:den>
                                          <m:r>
                                            <a:rPr lang="en-US" i="0">
                                              <a:latin typeface="Cambria Math" panose="02040503050406030204" pitchFamily="18" charset="0"/>
                                            </a:rPr>
                                            <m:t>2</m:t>
                                          </m:r>
                                        </m:den>
                                      </m:f>
                                    </m:e>
                                  </m:d>
                                </m:e>
                              </m:d>
                            </m:e>
                            <m:sup>
                              <m:f>
                                <m:fPr>
                                  <m:ctrlPr>
                                    <a:rPr lang="en-US" i="1">
                                      <a:latin typeface="Cambria Math" panose="02040503050406030204" pitchFamily="18" charset="0"/>
                                    </a:rPr>
                                  </m:ctrlPr>
                                </m:fPr>
                                <m:num>
                                  <m:r>
                                    <a:rPr lang="en-US" i="1">
                                      <a:latin typeface="Cambria Math" panose="02040503050406030204" pitchFamily="18" charset="0"/>
                                    </a:rPr>
                                    <m:t>𝑚</m:t>
                                  </m:r>
                                  <m:r>
                                    <a:rPr lang="en-US" i="0">
                                      <a:latin typeface="Cambria Math" panose="02040503050406030204" pitchFamily="18" charset="0"/>
                                    </a:rPr>
                                    <m:t>+1</m:t>
                                  </m:r>
                                </m:num>
                                <m:den>
                                  <m:r>
                                    <a:rPr lang="en-US" i="1">
                                      <a:latin typeface="Cambria Math" panose="02040503050406030204" pitchFamily="18" charset="0"/>
                                    </a:rPr>
                                    <m:t>𝑚</m:t>
                                  </m:r>
                                </m:den>
                              </m:f>
                            </m:sup>
                          </m:sSup>
                          <m:r>
                            <a:rPr lang="en-US" i="0">
                              <a:latin typeface="Cambria Math" panose="02040503050406030204" pitchFamily="18" charset="0"/>
                            </a:rPr>
                            <m:t>−</m:t>
                          </m:r>
                          <m:sSup>
                            <m:sSupPr>
                              <m:ctrlPr>
                                <a:rPr lang="en-US" i="1">
                                  <a:latin typeface="Cambria Math" panose="02040503050406030204" pitchFamily="18" charset="0"/>
                                </a:rPr>
                              </m:ctrlPr>
                            </m:sSupPr>
                            <m:e>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h</m:t>
                                      </m:r>
                                    </m:num>
                                    <m:den>
                                      <m:r>
                                        <a:rPr lang="en-US" i="0">
                                          <a:latin typeface="Cambria Math" panose="02040503050406030204" pitchFamily="18" charset="0"/>
                                        </a:rPr>
                                        <m:t>2</m:t>
                                      </m:r>
                                    </m:den>
                                  </m:f>
                                  <m:r>
                                    <a:rPr lang="en-US" i="0">
                                      <a:latin typeface="Cambria Math" panose="02040503050406030204" pitchFamily="18" charset="0"/>
                                    </a:rPr>
                                    <m:t>−</m:t>
                                  </m:r>
                                  <m:r>
                                    <a:rPr lang="en-US" i="1">
                                      <a:latin typeface="Cambria Math" panose="02040503050406030204" pitchFamily="18" charset="0"/>
                                    </a:rPr>
                                    <m:t>𝑧</m:t>
                                  </m:r>
                                </m:e>
                              </m:d>
                            </m:e>
                            <m:sup>
                              <m:f>
                                <m:fPr>
                                  <m:ctrlPr>
                                    <a:rPr lang="en-US" i="1">
                                      <a:latin typeface="Cambria Math" panose="02040503050406030204" pitchFamily="18" charset="0"/>
                                    </a:rPr>
                                  </m:ctrlPr>
                                </m:fPr>
                                <m:num>
                                  <m:r>
                                    <a:rPr lang="en-US" i="1">
                                      <a:latin typeface="Cambria Math" panose="02040503050406030204" pitchFamily="18" charset="0"/>
                                    </a:rPr>
                                    <m:t>𝑚</m:t>
                                  </m:r>
                                  <m:r>
                                    <a:rPr lang="en-US" i="0">
                                      <a:latin typeface="Cambria Math" panose="02040503050406030204" pitchFamily="18" charset="0"/>
                                    </a:rPr>
                                    <m:t>+1</m:t>
                                  </m:r>
                                </m:num>
                                <m:den>
                                  <m:r>
                                    <a:rPr lang="en-US" i="1">
                                      <a:latin typeface="Cambria Math" panose="02040503050406030204" pitchFamily="18" charset="0"/>
                                    </a:rPr>
                                    <m:t>𝑚</m:t>
                                  </m:r>
                                </m:den>
                              </m:f>
                            </m:sup>
                          </m:sSup>
                        </m:e>
                      </m:d>
                    </m:oMath>
                  </m:oMathPara>
                </a14:m>
                <a:endParaRPr lang="en-US" dirty="0"/>
              </a:p>
            </p:txBody>
          </p:sp>
        </mc:Choice>
        <mc:Fallback xmlns="">
          <p:sp>
            <p:nvSpPr>
              <p:cNvPr id="24" name="Obdélník 23"/>
              <p:cNvSpPr>
                <a:spLocks noRot="1" noChangeAspect="1" noMove="1" noResize="1" noEditPoints="1" noAdjustHandles="1" noChangeArrowheads="1" noChangeShapeType="1" noTextEdit="1"/>
              </p:cNvSpPr>
              <p:nvPr/>
            </p:nvSpPr>
            <p:spPr>
              <a:xfrm>
                <a:off x="2943735" y="3084954"/>
                <a:ext cx="5511509" cy="867225"/>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Obdélník 42"/>
              <p:cNvSpPr/>
              <p:nvPr/>
            </p:nvSpPr>
            <p:spPr>
              <a:xfrm>
                <a:off x="2801806" y="4225088"/>
                <a:ext cx="5353004" cy="8678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en-US" i="1">
                              <a:latin typeface="Cambria Math" panose="02040503050406030204" pitchFamily="18" charset="0"/>
                            </a:rPr>
                          </m:ctrlPr>
                        </m:dPr>
                        <m:e>
                          <m:r>
                            <a:rPr lang="en-US">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0">
                                  <a:latin typeface="Cambria Math" panose="02040503050406030204" pitchFamily="18" charset="0"/>
                                </a:rPr>
                                <m:t>2</m:t>
                              </m:r>
                            </m:sup>
                          </m:sSup>
                          <m:f>
                            <m:fPr>
                              <m:ctrlPr>
                                <a:rPr lang="en-US" i="1">
                                  <a:latin typeface="Cambria Math" panose="02040503050406030204" pitchFamily="18" charset="0"/>
                                </a:rPr>
                              </m:ctrlPr>
                            </m:fPr>
                            <m:num>
                              <m:r>
                                <a:rPr lang="en-US" i="1">
                                  <a:latin typeface="Cambria Math" panose="02040503050406030204" pitchFamily="18" charset="0"/>
                                </a:rPr>
                                <m:t>𝑑h</m:t>
                              </m:r>
                            </m:num>
                            <m:den>
                              <m:r>
                                <a:rPr lang="en-US" i="1">
                                  <a:latin typeface="Cambria Math" panose="02040503050406030204" pitchFamily="18" charset="0"/>
                                </a:rPr>
                                <m:t>𝑑𝑡</m:t>
                              </m:r>
                            </m:den>
                          </m:f>
                          <m:r>
                            <a:rPr lang="en-US" i="0">
                              <a:latin typeface="Cambria Math" panose="02040503050406030204" pitchFamily="18" charset="0"/>
                            </a:rPr>
                            <m:t>=2</m:t>
                          </m:r>
                          <m:r>
                            <a:rPr lang="en-US" i="1">
                              <a:latin typeface="Cambria Math" panose="02040503050406030204" pitchFamily="18" charset="0"/>
                            </a:rPr>
                            <m:t>𝑟</m:t>
                          </m:r>
                          <m:r>
                            <a:rPr lang="en-US" i="0">
                              <a:latin typeface="Cambria Math" panose="02040503050406030204" pitchFamily="18" charset="0"/>
                            </a:rPr>
                            <m:t>(</m:t>
                          </m:r>
                          <m:r>
                            <a:rPr lang="en-US" i="1">
                              <a:latin typeface="Cambria Math" panose="02040503050406030204" pitchFamily="18" charset="0"/>
                            </a:rPr>
                            <m:t>h</m:t>
                          </m:r>
                          <m:f>
                            <m:fPr>
                              <m:ctrlPr>
                                <a:rPr lang="en-US" i="1">
                                  <a:latin typeface="Cambria Math" panose="02040503050406030204" pitchFamily="18" charset="0"/>
                                </a:rPr>
                              </m:ctrlPr>
                            </m:fPr>
                            <m:num>
                              <m:r>
                                <a:rPr lang="en-US" i="1">
                                  <a:latin typeface="Cambria Math" panose="02040503050406030204" pitchFamily="18" charset="0"/>
                                </a:rPr>
                                <m:t>𝑟</m:t>
                              </m:r>
                              <m:sSub>
                                <m:sSubPr>
                                  <m:ctrlPr>
                                    <a:rPr lang="en-US" i="1">
                                      <a:latin typeface="Cambria Math" panose="02040503050406030204" pitchFamily="18" charset="0"/>
                                    </a:rPr>
                                  </m:ctrlPr>
                                </m:sSubPr>
                                <m:e>
                                  <m:r>
                                    <a:rPr lang="en-US" i="1">
                                      <a:latin typeface="Cambria Math" panose="02040503050406030204" pitchFamily="18" charset="0"/>
                                    </a:rPr>
                                    <m:t>𝑢</m:t>
                                  </m:r>
                                </m:e>
                                <m:sub>
                                  <m:r>
                                    <a:rPr lang="en-US" i="1">
                                      <a:latin typeface="Cambria Math" panose="02040503050406030204" pitchFamily="18" charset="0"/>
                                    </a:rPr>
                                    <m:t>𝑅</m:t>
                                  </m:r>
                                </m:sub>
                              </m:sSub>
                            </m:num>
                            <m:den>
                              <m:r>
                                <a:rPr lang="en-US" i="1">
                                  <a:latin typeface="Cambria Math" panose="02040503050406030204" pitchFamily="18" charset="0"/>
                                </a:rPr>
                                <m:t>𝑅</m:t>
                              </m:r>
                            </m:den>
                          </m:f>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2</m:t>
                              </m:r>
                              <m:r>
                                <a:rPr lang="en-US" i="1">
                                  <a:latin typeface="Cambria Math" panose="02040503050406030204" pitchFamily="18" charset="0"/>
                                </a:rPr>
                                <m:t>𝑚</m:t>
                              </m:r>
                            </m:num>
                            <m:den>
                              <m:r>
                                <a:rPr lang="en-US" i="0">
                                  <a:latin typeface="Cambria Math" panose="02040503050406030204" pitchFamily="18" charset="0"/>
                                </a:rPr>
                                <m:t>2</m:t>
                              </m:r>
                              <m:r>
                                <a:rPr lang="en-US" i="1">
                                  <a:latin typeface="Cambria Math" panose="02040503050406030204" pitchFamily="18" charset="0"/>
                                </a:rPr>
                                <m:t>𝑚</m:t>
                              </m:r>
                              <m:r>
                                <a:rPr lang="en-US" i="0">
                                  <a:latin typeface="Cambria Math" panose="02040503050406030204" pitchFamily="18" charset="0"/>
                                </a:rPr>
                                <m:t>+1</m:t>
                              </m:r>
                            </m:den>
                          </m:f>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1</m:t>
                                      </m:r>
                                    </m:num>
                                    <m:den>
                                      <m:r>
                                        <a:rPr lang="en-US" i="1">
                                          <a:latin typeface="Cambria Math" panose="02040503050406030204" pitchFamily="18" charset="0"/>
                                        </a:rPr>
                                        <m:t>𝐾</m:t>
                                      </m:r>
                                    </m:den>
                                  </m:f>
                                  <m:f>
                                    <m:fPr>
                                      <m:ctrlPr>
                                        <a:rPr lang="en-US" i="1">
                                          <a:latin typeface="Cambria Math" panose="02040503050406030204" pitchFamily="18" charset="0"/>
                                        </a:rPr>
                                      </m:ctrlPr>
                                    </m:fPr>
                                    <m:num>
                                      <m:r>
                                        <a:rPr lang="en-US" i="0">
                                          <a:latin typeface="Cambria Math" panose="02040503050406030204" pitchFamily="18" charset="0"/>
                                        </a:rPr>
                                        <m:t>𝜕</m:t>
                                      </m:r>
                                      <m:r>
                                        <a:rPr lang="en-US" i="1">
                                          <a:latin typeface="Cambria Math" panose="02040503050406030204" pitchFamily="18" charset="0"/>
                                        </a:rPr>
                                        <m:t>𝑝</m:t>
                                      </m:r>
                                    </m:num>
                                    <m:den>
                                      <m:r>
                                        <a:rPr lang="en-US" i="0">
                                          <a:latin typeface="Cambria Math" panose="02040503050406030204" pitchFamily="18" charset="0"/>
                                        </a:rPr>
                                        <m:t>𝜕</m:t>
                                      </m:r>
                                      <m:r>
                                        <a:rPr lang="en-US" i="1">
                                          <a:latin typeface="Cambria Math" panose="02040503050406030204" pitchFamily="18" charset="0"/>
                                        </a:rPr>
                                        <m:t>𝑟</m:t>
                                      </m:r>
                                    </m:den>
                                  </m:f>
                                </m:e>
                              </m:d>
                            </m:e>
                            <m:sup>
                              <m:f>
                                <m:fPr>
                                  <m:ctrlPr>
                                    <a:rPr lang="en-US" i="1">
                                      <a:latin typeface="Cambria Math" panose="02040503050406030204" pitchFamily="18" charset="0"/>
                                    </a:rPr>
                                  </m:ctrlPr>
                                </m:fPr>
                                <m:num>
                                  <m:r>
                                    <a:rPr lang="en-US" i="0">
                                      <a:latin typeface="Cambria Math" panose="02040503050406030204" pitchFamily="18" charset="0"/>
                                    </a:rPr>
                                    <m:t>1</m:t>
                                  </m:r>
                                </m:num>
                                <m:den>
                                  <m:r>
                                    <a:rPr lang="en-US" i="1">
                                      <a:latin typeface="Cambria Math" panose="02040503050406030204" pitchFamily="18" charset="0"/>
                                    </a:rPr>
                                    <m:t>𝑚</m:t>
                                  </m:r>
                                </m:den>
                              </m:f>
                            </m:sup>
                          </m:sSup>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h</m:t>
                                      </m:r>
                                    </m:num>
                                    <m:den>
                                      <m:r>
                                        <a:rPr lang="en-US" i="0">
                                          <a:latin typeface="Cambria Math" panose="02040503050406030204" pitchFamily="18" charset="0"/>
                                        </a:rPr>
                                        <m:t>2</m:t>
                                      </m:r>
                                    </m:den>
                                  </m:f>
                                </m:e>
                              </m:d>
                            </m:e>
                            <m:sup>
                              <m:f>
                                <m:fPr>
                                  <m:ctrlPr>
                                    <a:rPr lang="en-US" i="1">
                                      <a:latin typeface="Cambria Math" panose="02040503050406030204" pitchFamily="18" charset="0"/>
                                    </a:rPr>
                                  </m:ctrlPr>
                                </m:fPr>
                                <m:num>
                                  <m:r>
                                    <a:rPr lang="en-US" i="0">
                                      <a:latin typeface="Cambria Math" panose="02040503050406030204" pitchFamily="18" charset="0"/>
                                    </a:rPr>
                                    <m:t>2</m:t>
                                  </m:r>
                                  <m:r>
                                    <a:rPr lang="en-US" i="1">
                                      <a:latin typeface="Cambria Math" panose="02040503050406030204" pitchFamily="18" charset="0"/>
                                    </a:rPr>
                                    <m:t>𝑚</m:t>
                                  </m:r>
                                  <m:r>
                                    <a:rPr lang="en-US" i="0">
                                      <a:latin typeface="Cambria Math" panose="02040503050406030204" pitchFamily="18" charset="0"/>
                                    </a:rPr>
                                    <m:t>+1</m:t>
                                  </m:r>
                                </m:num>
                                <m:den>
                                  <m:r>
                                    <a:rPr lang="en-US" i="1">
                                      <a:latin typeface="Cambria Math" panose="02040503050406030204" pitchFamily="18" charset="0"/>
                                    </a:rPr>
                                    <m:t>𝑚</m:t>
                                  </m:r>
                                </m:den>
                              </m:f>
                            </m:sup>
                          </m:sSup>
                        </m:e>
                      </m:d>
                    </m:oMath>
                  </m:oMathPara>
                </a14:m>
                <a:endParaRPr lang="en-US" dirty="0"/>
              </a:p>
            </p:txBody>
          </p:sp>
        </mc:Choice>
        <mc:Fallback xmlns="">
          <p:sp>
            <p:nvSpPr>
              <p:cNvPr id="43" name="Obdélník 42"/>
              <p:cNvSpPr>
                <a:spLocks noRot="1" noChangeAspect="1" noMove="1" noResize="1" noEditPoints="1" noAdjustHandles="1" noChangeArrowheads="1" noChangeShapeType="1" noTextEdit="1"/>
              </p:cNvSpPr>
              <p:nvPr/>
            </p:nvSpPr>
            <p:spPr>
              <a:xfrm>
                <a:off x="2801806" y="4225088"/>
                <a:ext cx="5353004" cy="867802"/>
              </a:xfrm>
              <a:prstGeom prst="rect">
                <a:avLst/>
              </a:prstGeom>
              <a:blipFill rotWithShape="0">
                <a:blip r:embed="rId5"/>
                <a:stretch>
                  <a:fillRect/>
                </a:stretch>
              </a:blipFill>
            </p:spPr>
            <p:txBody>
              <a:bodyPr/>
              <a:lstStyle/>
              <a:p>
                <a:r>
                  <a:rPr lang="en-US">
                    <a:noFill/>
                  </a:rPr>
                  <a:t> </a:t>
                </a:r>
              </a:p>
            </p:txBody>
          </p:sp>
        </mc:Fallback>
      </mc:AlternateContent>
      <p:sp>
        <p:nvSpPr>
          <p:cNvPr id="44" name="TextovéPole 43"/>
          <p:cNvSpPr txBox="1"/>
          <p:nvPr/>
        </p:nvSpPr>
        <p:spPr>
          <a:xfrm>
            <a:off x="299405" y="3429000"/>
            <a:ext cx="2644330" cy="369332"/>
          </a:xfrm>
          <a:prstGeom prst="rect">
            <a:avLst/>
          </a:prstGeom>
          <a:noFill/>
        </p:spPr>
        <p:txBody>
          <a:bodyPr wrap="square" rtlCol="0">
            <a:spAutoFit/>
          </a:bodyPr>
          <a:lstStyle/>
          <a:p>
            <a:r>
              <a:rPr lang="cs-CZ" dirty="0" smtClean="0"/>
              <a:t>Radiální rychlostní profil</a:t>
            </a:r>
            <a:endParaRPr lang="en-US" dirty="0"/>
          </a:p>
        </p:txBody>
      </p:sp>
      <p:sp>
        <p:nvSpPr>
          <p:cNvPr id="45" name="TextovéPole 44"/>
          <p:cNvSpPr txBox="1"/>
          <p:nvPr/>
        </p:nvSpPr>
        <p:spPr>
          <a:xfrm>
            <a:off x="299405" y="4378935"/>
            <a:ext cx="2889058" cy="369332"/>
          </a:xfrm>
          <a:prstGeom prst="rect">
            <a:avLst/>
          </a:prstGeom>
          <a:noFill/>
        </p:spPr>
        <p:txBody>
          <a:bodyPr wrap="square" rtlCol="0">
            <a:spAutoFit/>
          </a:bodyPr>
          <a:lstStyle/>
          <a:p>
            <a:r>
              <a:rPr lang="cs-CZ" dirty="0" smtClean="0"/>
              <a:t>Hmotnostní bilance </a:t>
            </a:r>
            <a:endParaRPr lang="en-US" dirty="0"/>
          </a:p>
        </p:txBody>
      </p:sp>
      <p:sp>
        <p:nvSpPr>
          <p:cNvPr id="46" name="TextovéPole 45"/>
          <p:cNvSpPr txBox="1"/>
          <p:nvPr/>
        </p:nvSpPr>
        <p:spPr>
          <a:xfrm>
            <a:off x="299405" y="5365799"/>
            <a:ext cx="2767677" cy="369332"/>
          </a:xfrm>
          <a:prstGeom prst="rect">
            <a:avLst/>
          </a:prstGeom>
          <a:noFill/>
        </p:spPr>
        <p:txBody>
          <a:bodyPr wrap="square" rtlCol="0">
            <a:spAutoFit/>
          </a:bodyPr>
          <a:lstStyle/>
          <a:p>
            <a:r>
              <a:rPr lang="cs-CZ" dirty="0" smtClean="0"/>
              <a:t>Radiální tlakový profil</a:t>
            </a:r>
            <a:endParaRPr lang="en-US" dirty="0"/>
          </a:p>
        </p:txBody>
      </p:sp>
      <mc:AlternateContent xmlns:mc="http://schemas.openxmlformats.org/markup-compatibility/2006" xmlns:a14="http://schemas.microsoft.com/office/drawing/2010/main">
        <mc:Choice Requires="a14">
          <p:sp>
            <p:nvSpPr>
              <p:cNvPr id="47" name="Obdélník 46"/>
              <p:cNvSpPr/>
              <p:nvPr/>
            </p:nvSpPr>
            <p:spPr>
              <a:xfrm>
                <a:off x="2871698" y="5537874"/>
                <a:ext cx="316323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𝑟</m:t>
                          </m:r>
                        </m:e>
                      </m:d>
                      <m:r>
                        <a:rPr lang="en-US" i="0">
                          <a:latin typeface="Cambria Math" panose="02040503050406030204" pitchFamily="18" charset="0"/>
                        </a:rPr>
                        <m:t>=</m:t>
                      </m:r>
                      <m:r>
                        <a:rPr lang="en-US" i="1">
                          <a:latin typeface="Cambria Math" panose="02040503050406030204" pitchFamily="18" charset="0"/>
                        </a:rPr>
                        <m:t>𝑍</m:t>
                      </m:r>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𝑅</m:t>
                              </m:r>
                            </m:e>
                            <m:sup>
                              <m:r>
                                <a:rPr lang="en-US" i="1">
                                  <a:latin typeface="Cambria Math" panose="02040503050406030204" pitchFamily="18" charset="0"/>
                                </a:rPr>
                                <m:t>𝑚</m:t>
                              </m:r>
                              <m:r>
                                <a:rPr lang="en-US" i="0">
                                  <a:latin typeface="Cambria Math" panose="02040503050406030204" pitchFamily="18" charset="0"/>
                                </a:rPr>
                                <m:t>+1</m:t>
                              </m:r>
                            </m:sup>
                          </m:sSup>
                          <m:r>
                            <a:rPr lang="en-US" i="0">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𝑚</m:t>
                              </m:r>
                              <m:r>
                                <a:rPr lang="en-US" i="0">
                                  <a:latin typeface="Cambria Math" panose="02040503050406030204" pitchFamily="18" charset="0"/>
                                </a:rPr>
                                <m:t>+1</m:t>
                              </m:r>
                            </m:sup>
                          </m:sSup>
                        </m:e>
                      </m:d>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𝑎</m:t>
                          </m:r>
                        </m:sub>
                      </m:sSub>
                    </m:oMath>
                  </m:oMathPara>
                </a14:m>
                <a:endParaRPr lang="en-US" dirty="0"/>
              </a:p>
            </p:txBody>
          </p:sp>
        </mc:Choice>
        <mc:Fallback xmlns="">
          <p:sp>
            <p:nvSpPr>
              <p:cNvPr id="47" name="Obdélník 46"/>
              <p:cNvSpPr>
                <a:spLocks noRot="1" noChangeAspect="1" noMove="1" noResize="1" noEditPoints="1" noAdjustHandles="1" noChangeArrowheads="1" noChangeShapeType="1" noTextEdit="1"/>
              </p:cNvSpPr>
              <p:nvPr/>
            </p:nvSpPr>
            <p:spPr>
              <a:xfrm>
                <a:off x="2871698" y="5537874"/>
                <a:ext cx="3163237" cy="369332"/>
              </a:xfrm>
              <a:prstGeom prst="rect">
                <a:avLst/>
              </a:prstGeom>
              <a:blipFill rotWithShape="0">
                <a:blip r:embed="rId6"/>
                <a:stretch>
                  <a:fillRect b="-8197"/>
                </a:stretch>
              </a:blipFill>
            </p:spPr>
            <p:txBody>
              <a:bodyPr/>
              <a:lstStyle/>
              <a:p>
                <a:r>
                  <a:rPr lang="en-US">
                    <a:noFill/>
                  </a:rPr>
                  <a:t> </a:t>
                </a:r>
              </a:p>
            </p:txBody>
          </p:sp>
        </mc:Fallback>
      </mc:AlternateContent>
    </p:spTree>
    <p:extLst>
      <p:ext uri="{BB962C8B-B14F-4D97-AF65-F5344CB8AC3E}">
        <p14:creationId xmlns:p14="http://schemas.microsoft.com/office/powerpoint/2010/main" val="2609813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8" name="Text Box 36"/>
          <p:cNvSpPr txBox="1">
            <a:spLocks noChangeArrowheads="1"/>
          </p:cNvSpPr>
          <p:nvPr/>
        </p:nvSpPr>
        <p:spPr bwMode="auto">
          <a:xfrm>
            <a:off x="0" y="0"/>
            <a:ext cx="12192000" cy="461665"/>
          </a:xfrm>
          <a:prstGeom prst="rect">
            <a:avLst/>
          </a:prstGeom>
          <a:solidFill>
            <a:srgbClr val="CCFFFF"/>
          </a:solidFill>
          <a:ln w="9525">
            <a:noFill/>
            <a:miter lim="800000"/>
            <a:headEnd/>
            <a:tailEnd/>
          </a:ln>
        </p:spPr>
        <p:txBody>
          <a:bodyPr>
            <a:spAutoFit/>
          </a:bodyPr>
          <a:lstStyle/>
          <a:p>
            <a:pPr>
              <a:spcBef>
                <a:spcPct val="50000"/>
              </a:spcBef>
            </a:pPr>
            <a:r>
              <a:rPr lang="cs-CZ" sz="2400" b="1" dirty="0" smtClean="0"/>
              <a:t>Viskoelastická kapalina – nestlačitelná</a:t>
            </a:r>
            <a:endParaRPr lang="cs-CZ" sz="2400" b="1" dirty="0">
              <a:sym typeface="Symbol" pitchFamily="18" charset="2"/>
            </a:endParaRPr>
          </a:p>
        </p:txBody>
      </p:sp>
      <mc:AlternateContent xmlns:mc="http://schemas.openxmlformats.org/markup-compatibility/2006" xmlns:a14="http://schemas.microsoft.com/office/drawing/2010/main">
        <mc:Choice Requires="a14">
          <p:sp>
            <p:nvSpPr>
              <p:cNvPr id="2" name="Obdélník 1"/>
              <p:cNvSpPr/>
              <p:nvPr/>
            </p:nvSpPr>
            <p:spPr>
              <a:xfrm>
                <a:off x="895848" y="716690"/>
                <a:ext cx="5723105" cy="80785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𝐹</m:t>
                      </m:r>
                      <m:r>
                        <a:rPr lang="en-US" i="0">
                          <a:latin typeface="Cambria Math" panose="02040503050406030204" pitchFamily="18" charset="0"/>
                        </a:rPr>
                        <m:t>=</m:t>
                      </m:r>
                      <m:r>
                        <a:rPr lang="en-US" i="1">
                          <a:latin typeface="Cambria Math" panose="02040503050406030204" pitchFamily="18" charset="0"/>
                        </a:rPr>
                        <m:t>𝑍</m:t>
                      </m:r>
                      <m:f>
                        <m:fPr>
                          <m:ctrlPr>
                            <a:rPr lang="en-US" i="1">
                              <a:latin typeface="Cambria Math" panose="02040503050406030204" pitchFamily="18" charset="0"/>
                            </a:rPr>
                          </m:ctrlPr>
                        </m:fPr>
                        <m:num>
                          <m:r>
                            <a:rPr lang="en-US" i="1">
                              <a:latin typeface="Cambria Math" panose="02040503050406030204" pitchFamily="18" charset="0"/>
                            </a:rPr>
                            <m:t>𝑚</m:t>
                          </m:r>
                          <m:r>
                            <a:rPr lang="en-US" i="0">
                              <a:latin typeface="Cambria Math" panose="02040503050406030204" pitchFamily="18" charset="0"/>
                            </a:rPr>
                            <m:t>+1</m:t>
                          </m:r>
                        </m:num>
                        <m:den>
                          <m:r>
                            <a:rPr lang="en-US" i="1">
                              <a:latin typeface="Cambria Math" panose="02040503050406030204" pitchFamily="18" charset="0"/>
                            </a:rPr>
                            <m:t>𝑚</m:t>
                          </m:r>
                          <m:r>
                            <a:rPr lang="en-US" i="0">
                              <a:latin typeface="Cambria Math" panose="02040503050406030204" pitchFamily="18" charset="0"/>
                            </a:rPr>
                            <m:t>+3</m:t>
                          </m:r>
                        </m:den>
                      </m:f>
                      <m:sSup>
                        <m:sSupPr>
                          <m:ctrlPr>
                            <a:rPr lang="en-US" i="1">
                              <a:latin typeface="Cambria Math" panose="02040503050406030204" pitchFamily="18" charset="0"/>
                            </a:rPr>
                          </m:ctrlPr>
                        </m:sSupPr>
                        <m:e>
                          <m:r>
                            <a:rPr lang="en-US" i="1">
                              <a:latin typeface="Cambria Math" panose="02040503050406030204" pitchFamily="18" charset="0"/>
                            </a:rPr>
                            <m:t>𝑅</m:t>
                          </m:r>
                        </m:e>
                        <m:sup>
                          <m:r>
                            <a:rPr lang="en-US" i="1">
                              <a:latin typeface="Cambria Math" panose="02040503050406030204" pitchFamily="18" charset="0"/>
                            </a:rPr>
                            <m:t>𝑚</m:t>
                          </m:r>
                          <m:r>
                            <a:rPr lang="en-US" i="0">
                              <a:latin typeface="Cambria Math" panose="02040503050406030204" pitchFamily="18" charset="0"/>
                            </a:rPr>
                            <m:t>+3</m:t>
                          </m:r>
                        </m:sup>
                      </m:sSup>
                      <m:r>
                        <a:rPr lang="en-US" i="0">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𝑍</m:t>
                              </m:r>
                              <m:r>
                                <a:rPr lang="en-US" i="0">
                                  <a:latin typeface="Cambria Math" panose="02040503050406030204" pitchFamily="18" charset="0"/>
                                </a:rPr>
                                <m:t>(</m:t>
                              </m:r>
                              <m:r>
                                <a:rPr lang="en-US" i="1">
                                  <a:latin typeface="Cambria Math" panose="02040503050406030204" pitchFamily="18" charset="0"/>
                                </a:rPr>
                                <m:t>𝑚</m:t>
                              </m:r>
                              <m:r>
                                <a:rPr lang="en-US" i="0">
                                  <a:latin typeface="Cambria Math" panose="02040503050406030204" pitchFamily="18" charset="0"/>
                                </a:rPr>
                                <m:t>+1)</m:t>
                              </m:r>
                              <m:f>
                                <m:fPr>
                                  <m:ctrlPr>
                                    <a:rPr lang="en-US" i="1">
                                      <a:latin typeface="Cambria Math" panose="02040503050406030204" pitchFamily="18" charset="0"/>
                                    </a:rPr>
                                  </m:ctrlPr>
                                </m:fPr>
                                <m:num>
                                  <m:r>
                                    <a:rPr lang="en-US" i="1">
                                      <a:latin typeface="Cambria Math" panose="02040503050406030204" pitchFamily="18" charset="0"/>
                                    </a:rPr>
                                    <m:t>h</m:t>
                                  </m:r>
                                </m:num>
                                <m:den>
                                  <m:r>
                                    <a:rPr lang="en-US" i="0">
                                      <a:latin typeface="Cambria Math" panose="02040503050406030204" pitchFamily="18" charset="0"/>
                                    </a:rPr>
                                    <m:t>2</m:t>
                                  </m:r>
                                  <m:r>
                                    <a:rPr lang="en-US" i="1">
                                      <a:latin typeface="Cambria Math" panose="02040503050406030204" pitchFamily="18" charset="0"/>
                                    </a:rPr>
                                    <m:t>𝐾</m:t>
                                  </m:r>
                                </m:den>
                              </m:f>
                            </m:e>
                          </m:d>
                        </m:e>
                        <m:sup>
                          <m:f>
                            <m:fPr>
                              <m:type m:val="lin"/>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0">
                                      <a:latin typeface="Cambria Math" panose="02040503050406030204" pitchFamily="18" charset="0"/>
                                    </a:rPr>
                                    <m:t>′</m:t>
                                  </m:r>
                                </m:sup>
                              </m:sSup>
                            </m:num>
                            <m:den>
                              <m:r>
                                <a:rPr lang="en-US" i="1">
                                  <a:latin typeface="Cambria Math" panose="02040503050406030204" pitchFamily="18" charset="0"/>
                                </a:rPr>
                                <m:t>𝑚</m:t>
                              </m:r>
                            </m:den>
                          </m:f>
                        </m:sup>
                      </m:sSup>
                      <m:f>
                        <m:fPr>
                          <m:ctrlPr>
                            <a:rPr lang="en-US" i="1">
                              <a:latin typeface="Cambria Math" panose="02040503050406030204" pitchFamily="18" charset="0"/>
                            </a:rPr>
                          </m:ctrlPr>
                        </m:fPr>
                        <m:num>
                          <m:r>
                            <a:rPr lang="en-US" i="1">
                              <a:latin typeface="Cambria Math" panose="02040503050406030204" pitchFamily="18" charset="0"/>
                            </a:rPr>
                            <m:t>𝐾</m:t>
                          </m:r>
                          <m:r>
                            <a:rPr lang="en-US" i="0">
                              <a:latin typeface="Cambria Math" panose="02040503050406030204" pitchFamily="18" charset="0"/>
                            </a:rPr>
                            <m:t>′</m:t>
                          </m:r>
                        </m:num>
                        <m:den>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0">
                                  <a:latin typeface="Cambria Math" panose="02040503050406030204" pitchFamily="18" charset="0"/>
                                </a:rPr>
                                <m:t>′</m:t>
                              </m:r>
                            </m:sup>
                          </m:sSup>
                          <m:r>
                            <a:rPr lang="en-US" i="0">
                              <a:latin typeface="Cambria Math" panose="02040503050406030204" pitchFamily="18" charset="0"/>
                            </a:rPr>
                            <m:t>+2</m:t>
                          </m:r>
                        </m:den>
                      </m:f>
                      <m:sSup>
                        <m:sSupPr>
                          <m:ctrlPr>
                            <a:rPr lang="en-US" i="1">
                              <a:latin typeface="Cambria Math" panose="02040503050406030204" pitchFamily="18" charset="0"/>
                            </a:rPr>
                          </m:ctrlPr>
                        </m:sSupPr>
                        <m:e>
                          <m:r>
                            <a:rPr lang="en-US" i="1">
                              <a:latin typeface="Cambria Math" panose="02040503050406030204" pitchFamily="18" charset="0"/>
                            </a:rPr>
                            <m:t>𝑅</m:t>
                          </m:r>
                        </m:e>
                        <m:sup>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0">
                                  <a:latin typeface="Cambria Math" panose="02040503050406030204" pitchFamily="18" charset="0"/>
                                </a:rPr>
                                <m:t>′</m:t>
                              </m:r>
                            </m:sup>
                          </m:sSup>
                          <m:r>
                            <a:rPr lang="en-US" i="0">
                              <a:latin typeface="Cambria Math" panose="02040503050406030204" pitchFamily="18" charset="0"/>
                            </a:rPr>
                            <m:t>+2</m:t>
                          </m:r>
                        </m:sup>
                      </m:sSup>
                    </m:oMath>
                  </m:oMathPara>
                </a14:m>
                <a:endParaRPr lang="en-US" dirty="0"/>
              </a:p>
            </p:txBody>
          </p:sp>
        </mc:Choice>
        <mc:Fallback xmlns="">
          <p:sp>
            <p:nvSpPr>
              <p:cNvPr id="2" name="Obdélník 1"/>
              <p:cNvSpPr>
                <a:spLocks noRot="1" noChangeAspect="1" noMove="1" noResize="1" noEditPoints="1" noAdjustHandles="1" noChangeArrowheads="1" noChangeShapeType="1" noTextEdit="1"/>
              </p:cNvSpPr>
              <p:nvPr/>
            </p:nvSpPr>
            <p:spPr>
              <a:xfrm>
                <a:off x="895848" y="716690"/>
                <a:ext cx="5723105" cy="807850"/>
              </a:xfrm>
              <a:prstGeom prst="rect">
                <a:avLst/>
              </a:prstGeom>
              <a:blipFill rotWithShape="0">
                <a:blip r:embed="rId3"/>
                <a:stretch>
                  <a:fillRect/>
                </a:stretch>
              </a:blipFill>
            </p:spPr>
            <p:txBody>
              <a:bodyPr/>
              <a:lstStyle/>
              <a:p>
                <a:r>
                  <a:rPr lang="en-US">
                    <a:noFill/>
                  </a:rPr>
                  <a:t> </a:t>
                </a:r>
              </a:p>
            </p:txBody>
          </p:sp>
        </mc:Fallback>
      </mc:AlternateContent>
      <p:pic>
        <p:nvPicPr>
          <p:cNvPr id="13" name="Obrázek 12"/>
          <p:cNvPicPr/>
          <p:nvPr/>
        </p:nvPicPr>
        <p:blipFill>
          <a:blip r:embed="rId4">
            <a:extLst>
              <a:ext uri="{28A0092B-C50C-407E-A947-70E740481C1C}">
                <a14:useLocalDpi xmlns:a14="http://schemas.microsoft.com/office/drawing/2010/main" val="0"/>
              </a:ext>
            </a:extLst>
          </a:blip>
          <a:srcRect/>
          <a:stretch>
            <a:fillRect/>
          </a:stretch>
        </p:blipFill>
        <p:spPr bwMode="auto">
          <a:xfrm>
            <a:off x="3400485" y="2857500"/>
            <a:ext cx="5334000" cy="4000500"/>
          </a:xfrm>
          <a:prstGeom prst="rect">
            <a:avLst/>
          </a:prstGeom>
          <a:noFill/>
          <a:ln>
            <a:noFill/>
          </a:ln>
        </p:spPr>
      </p:pic>
      <p:sp>
        <p:nvSpPr>
          <p:cNvPr id="4" name="TextovéPole 3"/>
          <p:cNvSpPr txBox="1"/>
          <p:nvPr/>
        </p:nvSpPr>
        <p:spPr>
          <a:xfrm>
            <a:off x="258945" y="5510676"/>
            <a:ext cx="2797820" cy="646331"/>
          </a:xfrm>
          <a:prstGeom prst="rect">
            <a:avLst/>
          </a:prstGeom>
          <a:noFill/>
        </p:spPr>
        <p:txBody>
          <a:bodyPr wrap="square" rtlCol="0">
            <a:spAutoFit/>
          </a:bodyPr>
          <a:lstStyle/>
          <a:p>
            <a:r>
              <a:rPr lang="cs-CZ" dirty="0" smtClean="0"/>
              <a:t>Výsledná síla může být i záporná</a:t>
            </a:r>
            <a:endParaRPr lang="en-US" dirty="0"/>
          </a:p>
        </p:txBody>
      </p:sp>
      <p:grpSp>
        <p:nvGrpSpPr>
          <p:cNvPr id="15" name="Skupina 14"/>
          <p:cNvGrpSpPr/>
          <p:nvPr/>
        </p:nvGrpSpPr>
        <p:grpSpPr>
          <a:xfrm>
            <a:off x="258945" y="3743073"/>
            <a:ext cx="3220227" cy="1521302"/>
            <a:chOff x="777239" y="1423146"/>
            <a:chExt cx="6586513" cy="3092209"/>
          </a:xfrm>
        </p:grpSpPr>
        <p:pic>
          <p:nvPicPr>
            <p:cNvPr id="17" name="Obrázek 16"/>
            <p:cNvPicPr/>
            <p:nvPr/>
          </p:nvPicPr>
          <p:blipFill>
            <a:blip r:embed="rId5">
              <a:extLst>
                <a:ext uri="{28A0092B-C50C-407E-A947-70E740481C1C}">
                  <a14:useLocalDpi xmlns:a14="http://schemas.microsoft.com/office/drawing/2010/main" val="0"/>
                </a:ext>
              </a:extLst>
            </a:blip>
            <a:srcRect/>
            <a:stretch>
              <a:fillRect/>
            </a:stretch>
          </p:blipFill>
          <p:spPr bwMode="auto">
            <a:xfrm>
              <a:off x="777239" y="1423146"/>
              <a:ext cx="5858229" cy="3092209"/>
            </a:xfrm>
            <a:prstGeom prst="rect">
              <a:avLst/>
            </a:prstGeom>
            <a:noFill/>
            <a:ln>
              <a:noFill/>
            </a:ln>
          </p:spPr>
        </p:pic>
        <p:grpSp>
          <p:nvGrpSpPr>
            <p:cNvPr id="18" name="Skupina 17"/>
            <p:cNvGrpSpPr/>
            <p:nvPr/>
          </p:nvGrpSpPr>
          <p:grpSpPr>
            <a:xfrm>
              <a:off x="1374296" y="2540899"/>
              <a:ext cx="5989456" cy="679731"/>
              <a:chOff x="0" y="0"/>
              <a:chExt cx="3200400" cy="471487"/>
            </a:xfrm>
          </p:grpSpPr>
          <p:sp>
            <p:nvSpPr>
              <p:cNvPr id="19" name="Volný tvar 18"/>
              <p:cNvSpPr/>
              <p:nvPr/>
            </p:nvSpPr>
            <p:spPr>
              <a:xfrm>
                <a:off x="609600" y="0"/>
                <a:ext cx="433388" cy="186085"/>
              </a:xfrm>
              <a:custGeom>
                <a:avLst/>
                <a:gdLst>
                  <a:gd name="connsiteX0" fmla="*/ 433388 w 433388"/>
                  <a:gd name="connsiteY0" fmla="*/ 0 h 186085"/>
                  <a:gd name="connsiteX1" fmla="*/ 419100 w 433388"/>
                  <a:gd name="connsiteY1" fmla="*/ 23812 h 186085"/>
                  <a:gd name="connsiteX2" fmla="*/ 395288 w 433388"/>
                  <a:gd name="connsiteY2" fmla="*/ 66675 h 186085"/>
                  <a:gd name="connsiteX3" fmla="*/ 366713 w 433388"/>
                  <a:gd name="connsiteY3" fmla="*/ 80962 h 186085"/>
                  <a:gd name="connsiteX4" fmla="*/ 271463 w 433388"/>
                  <a:gd name="connsiteY4" fmla="*/ 104775 h 186085"/>
                  <a:gd name="connsiteX5" fmla="*/ 257175 w 433388"/>
                  <a:gd name="connsiteY5" fmla="*/ 114300 h 186085"/>
                  <a:gd name="connsiteX6" fmla="*/ 176213 w 433388"/>
                  <a:gd name="connsiteY6" fmla="*/ 123825 h 186085"/>
                  <a:gd name="connsiteX7" fmla="*/ 161925 w 433388"/>
                  <a:gd name="connsiteY7" fmla="*/ 128587 h 186085"/>
                  <a:gd name="connsiteX8" fmla="*/ 138113 w 433388"/>
                  <a:gd name="connsiteY8" fmla="*/ 147637 h 186085"/>
                  <a:gd name="connsiteX9" fmla="*/ 128588 w 433388"/>
                  <a:gd name="connsiteY9" fmla="*/ 161925 h 186085"/>
                  <a:gd name="connsiteX10" fmla="*/ 104775 w 433388"/>
                  <a:gd name="connsiteY10" fmla="*/ 166687 h 186085"/>
                  <a:gd name="connsiteX11" fmla="*/ 42863 w 433388"/>
                  <a:gd name="connsiteY11" fmla="*/ 171450 h 186085"/>
                  <a:gd name="connsiteX12" fmla="*/ 14288 w 433388"/>
                  <a:gd name="connsiteY12" fmla="*/ 185737 h 186085"/>
                  <a:gd name="connsiteX13" fmla="*/ 0 w 433388"/>
                  <a:gd name="connsiteY13" fmla="*/ 185737 h 186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3388" h="186085">
                    <a:moveTo>
                      <a:pt x="433388" y="0"/>
                    </a:moveTo>
                    <a:cubicBezTo>
                      <a:pt x="428625" y="7937"/>
                      <a:pt x="423240" y="15533"/>
                      <a:pt x="419100" y="23812"/>
                    </a:cubicBezTo>
                    <a:cubicBezTo>
                      <a:pt x="410414" y="41183"/>
                      <a:pt x="417816" y="51657"/>
                      <a:pt x="395288" y="66675"/>
                    </a:cubicBezTo>
                    <a:cubicBezTo>
                      <a:pt x="376823" y="78984"/>
                      <a:pt x="386430" y="74390"/>
                      <a:pt x="366713" y="80962"/>
                    </a:cubicBezTo>
                    <a:cubicBezTo>
                      <a:pt x="319599" y="112372"/>
                      <a:pt x="349557" y="99196"/>
                      <a:pt x="271463" y="104775"/>
                    </a:cubicBezTo>
                    <a:cubicBezTo>
                      <a:pt x="266700" y="107950"/>
                      <a:pt x="262295" y="111740"/>
                      <a:pt x="257175" y="114300"/>
                    </a:cubicBezTo>
                    <a:cubicBezTo>
                      <a:pt x="235527" y="125123"/>
                      <a:pt x="186740" y="123073"/>
                      <a:pt x="176213" y="123825"/>
                    </a:cubicBezTo>
                    <a:cubicBezTo>
                      <a:pt x="171450" y="125412"/>
                      <a:pt x="165845" y="125451"/>
                      <a:pt x="161925" y="128587"/>
                    </a:cubicBezTo>
                    <a:cubicBezTo>
                      <a:pt x="131150" y="153207"/>
                      <a:pt x="174025" y="135667"/>
                      <a:pt x="138113" y="147637"/>
                    </a:cubicBezTo>
                    <a:cubicBezTo>
                      <a:pt x="134938" y="152400"/>
                      <a:pt x="133558" y="159085"/>
                      <a:pt x="128588" y="161925"/>
                    </a:cubicBezTo>
                    <a:cubicBezTo>
                      <a:pt x="121560" y="165941"/>
                      <a:pt x="112820" y="165793"/>
                      <a:pt x="104775" y="166687"/>
                    </a:cubicBezTo>
                    <a:cubicBezTo>
                      <a:pt x="84203" y="168973"/>
                      <a:pt x="63500" y="169862"/>
                      <a:pt x="42863" y="171450"/>
                    </a:cubicBezTo>
                    <a:cubicBezTo>
                      <a:pt x="31892" y="178764"/>
                      <a:pt x="27433" y="183546"/>
                      <a:pt x="14288" y="185737"/>
                    </a:cubicBezTo>
                    <a:cubicBezTo>
                      <a:pt x="9590" y="186520"/>
                      <a:pt x="4763" y="185737"/>
                      <a:pt x="0" y="1857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0" name="Přímá spojnice se šipkou 19"/>
              <p:cNvCxnSpPr/>
              <p:nvPr/>
            </p:nvCxnSpPr>
            <p:spPr>
              <a:xfrm flipH="1">
                <a:off x="561975" y="185737"/>
                <a:ext cx="952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Volný tvar 20"/>
              <p:cNvSpPr/>
              <p:nvPr/>
            </p:nvSpPr>
            <p:spPr>
              <a:xfrm>
                <a:off x="885825" y="352425"/>
                <a:ext cx="338138" cy="119062"/>
              </a:xfrm>
              <a:custGeom>
                <a:avLst/>
                <a:gdLst>
                  <a:gd name="connsiteX0" fmla="*/ 338138 w 338138"/>
                  <a:gd name="connsiteY0" fmla="*/ 119062 h 119062"/>
                  <a:gd name="connsiteX1" fmla="*/ 300038 w 338138"/>
                  <a:gd name="connsiteY1" fmla="*/ 85725 h 119062"/>
                  <a:gd name="connsiteX2" fmla="*/ 285750 w 338138"/>
                  <a:gd name="connsiteY2" fmla="*/ 71437 h 119062"/>
                  <a:gd name="connsiteX3" fmla="*/ 214313 w 338138"/>
                  <a:gd name="connsiteY3" fmla="*/ 66675 h 119062"/>
                  <a:gd name="connsiteX4" fmla="*/ 200025 w 338138"/>
                  <a:gd name="connsiteY4" fmla="*/ 57150 h 119062"/>
                  <a:gd name="connsiteX5" fmla="*/ 161925 w 338138"/>
                  <a:gd name="connsiteY5" fmla="*/ 47625 h 119062"/>
                  <a:gd name="connsiteX6" fmla="*/ 147638 w 338138"/>
                  <a:gd name="connsiteY6" fmla="*/ 38100 h 119062"/>
                  <a:gd name="connsiteX7" fmla="*/ 123825 w 338138"/>
                  <a:gd name="connsiteY7" fmla="*/ 4762 h 119062"/>
                  <a:gd name="connsiteX8" fmla="*/ 76200 w 338138"/>
                  <a:gd name="connsiteY8" fmla="*/ 0 h 119062"/>
                  <a:gd name="connsiteX9" fmla="*/ 0 w 338138"/>
                  <a:gd name="connsiteY9" fmla="*/ 4762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8138" h="119062">
                    <a:moveTo>
                      <a:pt x="338138" y="119062"/>
                    </a:moveTo>
                    <a:cubicBezTo>
                      <a:pt x="263925" y="44853"/>
                      <a:pt x="347299" y="125110"/>
                      <a:pt x="300038" y="85725"/>
                    </a:cubicBezTo>
                    <a:cubicBezTo>
                      <a:pt x="294864" y="81413"/>
                      <a:pt x="292325" y="72898"/>
                      <a:pt x="285750" y="71437"/>
                    </a:cubicBezTo>
                    <a:cubicBezTo>
                      <a:pt x="262453" y="66260"/>
                      <a:pt x="238125" y="68262"/>
                      <a:pt x="214313" y="66675"/>
                    </a:cubicBezTo>
                    <a:cubicBezTo>
                      <a:pt x="209550" y="63500"/>
                      <a:pt x="205145" y="59710"/>
                      <a:pt x="200025" y="57150"/>
                    </a:cubicBezTo>
                    <a:cubicBezTo>
                      <a:pt x="190258" y="52266"/>
                      <a:pt x="170988" y="49437"/>
                      <a:pt x="161925" y="47625"/>
                    </a:cubicBezTo>
                    <a:cubicBezTo>
                      <a:pt x="157163" y="44450"/>
                      <a:pt x="150671" y="42954"/>
                      <a:pt x="147638" y="38100"/>
                    </a:cubicBezTo>
                    <a:cubicBezTo>
                      <a:pt x="131679" y="12566"/>
                      <a:pt x="150061" y="8798"/>
                      <a:pt x="123825" y="4762"/>
                    </a:cubicBezTo>
                    <a:cubicBezTo>
                      <a:pt x="108056" y="2336"/>
                      <a:pt x="92075" y="1587"/>
                      <a:pt x="76200" y="0"/>
                    </a:cubicBezTo>
                    <a:cubicBezTo>
                      <a:pt x="22293" y="5989"/>
                      <a:pt x="47713" y="4762"/>
                      <a:pt x="0" y="476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Volný tvar 21"/>
              <p:cNvSpPr/>
              <p:nvPr/>
            </p:nvSpPr>
            <p:spPr>
              <a:xfrm>
                <a:off x="152400" y="328612"/>
                <a:ext cx="614363" cy="142875"/>
              </a:xfrm>
              <a:custGeom>
                <a:avLst/>
                <a:gdLst>
                  <a:gd name="connsiteX0" fmla="*/ 614363 w 614363"/>
                  <a:gd name="connsiteY0" fmla="*/ 142875 h 142875"/>
                  <a:gd name="connsiteX1" fmla="*/ 600075 w 614363"/>
                  <a:gd name="connsiteY1" fmla="*/ 114300 h 142875"/>
                  <a:gd name="connsiteX2" fmla="*/ 566738 w 614363"/>
                  <a:gd name="connsiteY2" fmla="*/ 100013 h 142875"/>
                  <a:gd name="connsiteX3" fmla="*/ 442913 w 614363"/>
                  <a:gd name="connsiteY3" fmla="*/ 90488 h 142875"/>
                  <a:gd name="connsiteX4" fmla="*/ 390525 w 614363"/>
                  <a:gd name="connsiteY4" fmla="*/ 76200 h 142875"/>
                  <a:gd name="connsiteX5" fmla="*/ 366713 w 614363"/>
                  <a:gd name="connsiteY5" fmla="*/ 71438 h 142875"/>
                  <a:gd name="connsiteX6" fmla="*/ 338138 w 614363"/>
                  <a:gd name="connsiteY6" fmla="*/ 61913 h 142875"/>
                  <a:gd name="connsiteX7" fmla="*/ 323850 w 614363"/>
                  <a:gd name="connsiteY7" fmla="*/ 66675 h 142875"/>
                  <a:gd name="connsiteX8" fmla="*/ 209550 w 614363"/>
                  <a:gd name="connsiteY8" fmla="*/ 57150 h 142875"/>
                  <a:gd name="connsiteX9" fmla="*/ 161925 w 614363"/>
                  <a:gd name="connsiteY9" fmla="*/ 38100 h 142875"/>
                  <a:gd name="connsiteX10" fmla="*/ 147638 w 614363"/>
                  <a:gd name="connsiteY10" fmla="*/ 33338 h 142875"/>
                  <a:gd name="connsiteX11" fmla="*/ 119063 w 614363"/>
                  <a:gd name="connsiteY11" fmla="*/ 14288 h 142875"/>
                  <a:gd name="connsiteX12" fmla="*/ 109538 w 614363"/>
                  <a:gd name="connsiteY12" fmla="*/ 28575 h 142875"/>
                  <a:gd name="connsiteX13" fmla="*/ 114300 w 614363"/>
                  <a:gd name="connsiteY13" fmla="*/ 71438 h 142875"/>
                  <a:gd name="connsiteX14" fmla="*/ 142875 w 614363"/>
                  <a:gd name="connsiteY14" fmla="*/ 80963 h 142875"/>
                  <a:gd name="connsiteX15" fmla="*/ 180975 w 614363"/>
                  <a:gd name="connsiteY15" fmla="*/ 66675 h 142875"/>
                  <a:gd name="connsiteX16" fmla="*/ 185738 w 614363"/>
                  <a:gd name="connsiteY16" fmla="*/ 52388 h 142875"/>
                  <a:gd name="connsiteX17" fmla="*/ 152400 w 614363"/>
                  <a:gd name="connsiteY17" fmla="*/ 9525 h 142875"/>
                  <a:gd name="connsiteX18" fmla="*/ 114300 w 614363"/>
                  <a:gd name="connsiteY18" fmla="*/ 0 h 142875"/>
                  <a:gd name="connsiteX19" fmla="*/ 33338 w 614363"/>
                  <a:gd name="connsiteY19" fmla="*/ 4763 h 142875"/>
                  <a:gd name="connsiteX20" fmla="*/ 0 w 614363"/>
                  <a:gd name="connsiteY20" fmla="*/ 142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4363" h="142875">
                    <a:moveTo>
                      <a:pt x="614363" y="142875"/>
                    </a:moveTo>
                    <a:cubicBezTo>
                      <a:pt x="609600" y="133350"/>
                      <a:pt x="606465" y="122819"/>
                      <a:pt x="600075" y="114300"/>
                    </a:cubicBezTo>
                    <a:cubicBezTo>
                      <a:pt x="593039" y="104919"/>
                      <a:pt x="576821" y="101846"/>
                      <a:pt x="566738" y="100013"/>
                    </a:cubicBezTo>
                    <a:cubicBezTo>
                      <a:pt x="522564" y="91981"/>
                      <a:pt x="493314" y="93140"/>
                      <a:pt x="442913" y="90488"/>
                    </a:cubicBezTo>
                    <a:cubicBezTo>
                      <a:pt x="378131" y="79690"/>
                      <a:pt x="447894" y="93410"/>
                      <a:pt x="390525" y="76200"/>
                    </a:cubicBezTo>
                    <a:cubicBezTo>
                      <a:pt x="382772" y="73874"/>
                      <a:pt x="374522" y="73568"/>
                      <a:pt x="366713" y="71438"/>
                    </a:cubicBezTo>
                    <a:cubicBezTo>
                      <a:pt x="357027" y="68796"/>
                      <a:pt x="338138" y="61913"/>
                      <a:pt x="338138" y="61913"/>
                    </a:cubicBezTo>
                    <a:cubicBezTo>
                      <a:pt x="333375" y="63500"/>
                      <a:pt x="328870" y="66675"/>
                      <a:pt x="323850" y="66675"/>
                    </a:cubicBezTo>
                    <a:cubicBezTo>
                      <a:pt x="298363" y="66675"/>
                      <a:pt x="243536" y="71716"/>
                      <a:pt x="209550" y="57150"/>
                    </a:cubicBezTo>
                    <a:cubicBezTo>
                      <a:pt x="160505" y="36130"/>
                      <a:pt x="226954" y="59776"/>
                      <a:pt x="161925" y="38100"/>
                    </a:cubicBezTo>
                    <a:lnTo>
                      <a:pt x="147638" y="33338"/>
                    </a:lnTo>
                    <a:cubicBezTo>
                      <a:pt x="144332" y="30032"/>
                      <a:pt x="128909" y="10349"/>
                      <a:pt x="119063" y="14288"/>
                    </a:cubicBezTo>
                    <a:cubicBezTo>
                      <a:pt x="113749" y="16414"/>
                      <a:pt x="112713" y="23813"/>
                      <a:pt x="109538" y="28575"/>
                    </a:cubicBezTo>
                    <a:cubicBezTo>
                      <a:pt x="111125" y="42863"/>
                      <a:pt x="106582" y="59310"/>
                      <a:pt x="114300" y="71438"/>
                    </a:cubicBezTo>
                    <a:cubicBezTo>
                      <a:pt x="119690" y="79909"/>
                      <a:pt x="142875" y="80963"/>
                      <a:pt x="142875" y="80963"/>
                    </a:cubicBezTo>
                    <a:cubicBezTo>
                      <a:pt x="155784" y="78381"/>
                      <a:pt x="171631" y="78354"/>
                      <a:pt x="180975" y="66675"/>
                    </a:cubicBezTo>
                    <a:cubicBezTo>
                      <a:pt x="184111" y="62755"/>
                      <a:pt x="184150" y="57150"/>
                      <a:pt x="185738" y="52388"/>
                    </a:cubicBezTo>
                    <a:cubicBezTo>
                      <a:pt x="180920" y="28301"/>
                      <a:pt x="184613" y="17578"/>
                      <a:pt x="152400" y="9525"/>
                    </a:cubicBezTo>
                    <a:lnTo>
                      <a:pt x="114300" y="0"/>
                    </a:lnTo>
                    <a:cubicBezTo>
                      <a:pt x="87313" y="1588"/>
                      <a:pt x="60270" y="2421"/>
                      <a:pt x="33338" y="4763"/>
                    </a:cubicBezTo>
                    <a:cubicBezTo>
                      <a:pt x="5236" y="7207"/>
                      <a:pt x="10966" y="3322"/>
                      <a:pt x="0" y="1428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Volný tvar 22"/>
              <p:cNvSpPr/>
              <p:nvPr/>
            </p:nvSpPr>
            <p:spPr>
              <a:xfrm>
                <a:off x="171450" y="0"/>
                <a:ext cx="347663" cy="171588"/>
              </a:xfrm>
              <a:custGeom>
                <a:avLst/>
                <a:gdLst>
                  <a:gd name="connsiteX0" fmla="*/ 347663 w 347663"/>
                  <a:gd name="connsiteY0" fmla="*/ 0 h 171588"/>
                  <a:gd name="connsiteX1" fmla="*/ 323850 w 347663"/>
                  <a:gd name="connsiteY1" fmla="*/ 9525 h 171588"/>
                  <a:gd name="connsiteX2" fmla="*/ 285750 w 347663"/>
                  <a:gd name="connsiteY2" fmla="*/ 19050 h 171588"/>
                  <a:gd name="connsiteX3" fmla="*/ 257175 w 347663"/>
                  <a:gd name="connsiteY3" fmla="*/ 38100 h 171588"/>
                  <a:gd name="connsiteX4" fmla="*/ 242888 w 347663"/>
                  <a:gd name="connsiteY4" fmla="*/ 47625 h 171588"/>
                  <a:gd name="connsiteX5" fmla="*/ 228600 w 347663"/>
                  <a:gd name="connsiteY5" fmla="*/ 90487 h 171588"/>
                  <a:gd name="connsiteX6" fmla="*/ 223838 w 347663"/>
                  <a:gd name="connsiteY6" fmla="*/ 104775 h 171588"/>
                  <a:gd name="connsiteX7" fmla="*/ 209550 w 347663"/>
                  <a:gd name="connsiteY7" fmla="*/ 114300 h 171588"/>
                  <a:gd name="connsiteX8" fmla="*/ 161925 w 347663"/>
                  <a:gd name="connsiteY8" fmla="*/ 128587 h 171588"/>
                  <a:gd name="connsiteX9" fmla="*/ 128588 w 347663"/>
                  <a:gd name="connsiteY9" fmla="*/ 138112 h 171588"/>
                  <a:gd name="connsiteX10" fmla="*/ 57150 w 347663"/>
                  <a:gd name="connsiteY10" fmla="*/ 142875 h 171588"/>
                  <a:gd name="connsiteX11" fmla="*/ 52388 w 347663"/>
                  <a:gd name="connsiteY11" fmla="*/ 157162 h 171588"/>
                  <a:gd name="connsiteX12" fmla="*/ 4763 w 347663"/>
                  <a:gd name="connsiteY12" fmla="*/ 171450 h 171588"/>
                  <a:gd name="connsiteX13" fmla="*/ 0 w 347663"/>
                  <a:gd name="connsiteY13" fmla="*/ 171450 h 17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7663" h="171588">
                    <a:moveTo>
                      <a:pt x="347663" y="0"/>
                    </a:moveTo>
                    <a:cubicBezTo>
                      <a:pt x="339725" y="3175"/>
                      <a:pt x="332039" y="7069"/>
                      <a:pt x="323850" y="9525"/>
                    </a:cubicBezTo>
                    <a:cubicBezTo>
                      <a:pt x="314665" y="12280"/>
                      <a:pt x="295592" y="13582"/>
                      <a:pt x="285750" y="19050"/>
                    </a:cubicBezTo>
                    <a:cubicBezTo>
                      <a:pt x="275743" y="24609"/>
                      <a:pt x="266700" y="31750"/>
                      <a:pt x="257175" y="38100"/>
                    </a:cubicBezTo>
                    <a:lnTo>
                      <a:pt x="242888" y="47625"/>
                    </a:lnTo>
                    <a:lnTo>
                      <a:pt x="228600" y="90487"/>
                    </a:lnTo>
                    <a:cubicBezTo>
                      <a:pt x="227012" y="95250"/>
                      <a:pt x="228015" y="101990"/>
                      <a:pt x="223838" y="104775"/>
                    </a:cubicBezTo>
                    <a:cubicBezTo>
                      <a:pt x="219075" y="107950"/>
                      <a:pt x="214781" y="111975"/>
                      <a:pt x="209550" y="114300"/>
                    </a:cubicBezTo>
                    <a:cubicBezTo>
                      <a:pt x="189169" y="123358"/>
                      <a:pt x="181325" y="123044"/>
                      <a:pt x="161925" y="128587"/>
                    </a:cubicBezTo>
                    <a:cubicBezTo>
                      <a:pt x="150727" y="131787"/>
                      <a:pt x="140384" y="136870"/>
                      <a:pt x="128588" y="138112"/>
                    </a:cubicBezTo>
                    <a:cubicBezTo>
                      <a:pt x="104854" y="140610"/>
                      <a:pt x="80963" y="141287"/>
                      <a:pt x="57150" y="142875"/>
                    </a:cubicBezTo>
                    <a:cubicBezTo>
                      <a:pt x="55563" y="147637"/>
                      <a:pt x="56473" y="154244"/>
                      <a:pt x="52388" y="157162"/>
                    </a:cubicBezTo>
                    <a:cubicBezTo>
                      <a:pt x="47665" y="160535"/>
                      <a:pt x="13955" y="169611"/>
                      <a:pt x="4763" y="171450"/>
                    </a:cubicBezTo>
                    <a:cubicBezTo>
                      <a:pt x="3206" y="171761"/>
                      <a:pt x="1588" y="171450"/>
                      <a:pt x="0" y="17145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Volný tvar 24"/>
              <p:cNvSpPr/>
              <p:nvPr/>
            </p:nvSpPr>
            <p:spPr>
              <a:xfrm>
                <a:off x="1562100" y="14287"/>
                <a:ext cx="190500" cy="123825"/>
              </a:xfrm>
              <a:custGeom>
                <a:avLst/>
                <a:gdLst>
                  <a:gd name="connsiteX0" fmla="*/ 0 w 190500"/>
                  <a:gd name="connsiteY0" fmla="*/ 0 h 123825"/>
                  <a:gd name="connsiteX1" fmla="*/ 23813 w 190500"/>
                  <a:gd name="connsiteY1" fmla="*/ 14288 h 123825"/>
                  <a:gd name="connsiteX2" fmla="*/ 38100 w 190500"/>
                  <a:gd name="connsiteY2" fmla="*/ 28575 h 123825"/>
                  <a:gd name="connsiteX3" fmla="*/ 66675 w 190500"/>
                  <a:gd name="connsiteY3" fmla="*/ 38100 h 123825"/>
                  <a:gd name="connsiteX4" fmla="*/ 85725 w 190500"/>
                  <a:gd name="connsiteY4" fmla="*/ 66675 h 123825"/>
                  <a:gd name="connsiteX5" fmla="*/ 114300 w 190500"/>
                  <a:gd name="connsiteY5" fmla="*/ 57150 h 123825"/>
                  <a:gd name="connsiteX6" fmla="*/ 133350 w 190500"/>
                  <a:gd name="connsiteY6" fmla="*/ 95250 h 123825"/>
                  <a:gd name="connsiteX7" fmla="*/ 147638 w 190500"/>
                  <a:gd name="connsiteY7" fmla="*/ 100013 h 123825"/>
                  <a:gd name="connsiteX8" fmla="*/ 176213 w 190500"/>
                  <a:gd name="connsiteY8" fmla="*/ 114300 h 123825"/>
                  <a:gd name="connsiteX9" fmla="*/ 190500 w 190500"/>
                  <a:gd name="connsiteY9" fmla="*/ 123825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500" h="123825">
                    <a:moveTo>
                      <a:pt x="0" y="0"/>
                    </a:moveTo>
                    <a:cubicBezTo>
                      <a:pt x="7938" y="4763"/>
                      <a:pt x="16408" y="8734"/>
                      <a:pt x="23813" y="14288"/>
                    </a:cubicBezTo>
                    <a:cubicBezTo>
                      <a:pt x="29201" y="18329"/>
                      <a:pt x="32213" y="25304"/>
                      <a:pt x="38100" y="28575"/>
                    </a:cubicBezTo>
                    <a:cubicBezTo>
                      <a:pt x="46877" y="33451"/>
                      <a:pt x="66675" y="38100"/>
                      <a:pt x="66675" y="38100"/>
                    </a:cubicBezTo>
                    <a:cubicBezTo>
                      <a:pt x="73025" y="47625"/>
                      <a:pt x="74865" y="70295"/>
                      <a:pt x="85725" y="66675"/>
                    </a:cubicBezTo>
                    <a:lnTo>
                      <a:pt x="114300" y="57150"/>
                    </a:lnTo>
                    <a:cubicBezTo>
                      <a:pt x="149886" y="80873"/>
                      <a:pt x="105272" y="46113"/>
                      <a:pt x="133350" y="95250"/>
                    </a:cubicBezTo>
                    <a:cubicBezTo>
                      <a:pt x="135841" y="99609"/>
                      <a:pt x="143148" y="97768"/>
                      <a:pt x="147638" y="100013"/>
                    </a:cubicBezTo>
                    <a:cubicBezTo>
                      <a:pt x="184560" y="118474"/>
                      <a:pt x="140306" y="102333"/>
                      <a:pt x="176213" y="114300"/>
                    </a:cubicBezTo>
                    <a:lnTo>
                      <a:pt x="190500" y="12382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Volný tvar 26"/>
              <p:cNvSpPr/>
              <p:nvPr/>
            </p:nvSpPr>
            <p:spPr>
              <a:xfrm>
                <a:off x="1514475" y="385762"/>
                <a:ext cx="185738" cy="82026"/>
              </a:xfrm>
              <a:custGeom>
                <a:avLst/>
                <a:gdLst>
                  <a:gd name="connsiteX0" fmla="*/ 0 w 185738"/>
                  <a:gd name="connsiteY0" fmla="*/ 82026 h 82026"/>
                  <a:gd name="connsiteX1" fmla="*/ 38100 w 185738"/>
                  <a:gd name="connsiteY1" fmla="*/ 67738 h 82026"/>
                  <a:gd name="connsiteX2" fmla="*/ 57150 w 185738"/>
                  <a:gd name="connsiteY2" fmla="*/ 62976 h 82026"/>
                  <a:gd name="connsiteX3" fmla="*/ 66675 w 185738"/>
                  <a:gd name="connsiteY3" fmla="*/ 48688 h 82026"/>
                  <a:gd name="connsiteX4" fmla="*/ 80963 w 185738"/>
                  <a:gd name="connsiteY4" fmla="*/ 39163 h 82026"/>
                  <a:gd name="connsiteX5" fmla="*/ 147638 w 185738"/>
                  <a:gd name="connsiteY5" fmla="*/ 29638 h 82026"/>
                  <a:gd name="connsiteX6" fmla="*/ 176213 w 185738"/>
                  <a:gd name="connsiteY6" fmla="*/ 15351 h 82026"/>
                  <a:gd name="connsiteX7" fmla="*/ 185738 w 185738"/>
                  <a:gd name="connsiteY7" fmla="*/ 24876 h 82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738" h="82026">
                    <a:moveTo>
                      <a:pt x="0" y="82026"/>
                    </a:moveTo>
                    <a:cubicBezTo>
                      <a:pt x="12565" y="77000"/>
                      <a:pt x="25044" y="71468"/>
                      <a:pt x="38100" y="67738"/>
                    </a:cubicBezTo>
                    <a:cubicBezTo>
                      <a:pt x="44394" y="65940"/>
                      <a:pt x="50800" y="64563"/>
                      <a:pt x="57150" y="62976"/>
                    </a:cubicBezTo>
                    <a:cubicBezTo>
                      <a:pt x="60325" y="58213"/>
                      <a:pt x="62628" y="52735"/>
                      <a:pt x="66675" y="48688"/>
                    </a:cubicBezTo>
                    <a:cubicBezTo>
                      <a:pt x="70722" y="44641"/>
                      <a:pt x="75843" y="41723"/>
                      <a:pt x="80963" y="39163"/>
                    </a:cubicBezTo>
                    <a:cubicBezTo>
                      <a:pt x="99286" y="30002"/>
                      <a:pt x="134260" y="30854"/>
                      <a:pt x="147638" y="29638"/>
                    </a:cubicBezTo>
                    <a:cubicBezTo>
                      <a:pt x="172750" y="-8029"/>
                      <a:pt x="158895" y="-6297"/>
                      <a:pt x="176213" y="15351"/>
                    </a:cubicBezTo>
                    <a:cubicBezTo>
                      <a:pt x="179018" y="18857"/>
                      <a:pt x="182563" y="21701"/>
                      <a:pt x="185738" y="2487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Volný tvar 27"/>
              <p:cNvSpPr/>
              <p:nvPr/>
            </p:nvSpPr>
            <p:spPr>
              <a:xfrm>
                <a:off x="2447925" y="14287"/>
                <a:ext cx="628650" cy="200026"/>
              </a:xfrm>
              <a:custGeom>
                <a:avLst/>
                <a:gdLst>
                  <a:gd name="connsiteX0" fmla="*/ 0 w 628650"/>
                  <a:gd name="connsiteY0" fmla="*/ 0 h 200026"/>
                  <a:gd name="connsiteX1" fmla="*/ 57150 w 628650"/>
                  <a:gd name="connsiteY1" fmla="*/ 42863 h 200026"/>
                  <a:gd name="connsiteX2" fmla="*/ 90488 w 628650"/>
                  <a:gd name="connsiteY2" fmla="*/ 80963 h 200026"/>
                  <a:gd name="connsiteX3" fmla="*/ 180975 w 628650"/>
                  <a:gd name="connsiteY3" fmla="*/ 95250 h 200026"/>
                  <a:gd name="connsiteX4" fmla="*/ 195263 w 628650"/>
                  <a:gd name="connsiteY4" fmla="*/ 100013 h 200026"/>
                  <a:gd name="connsiteX5" fmla="*/ 209550 w 628650"/>
                  <a:gd name="connsiteY5" fmla="*/ 109538 h 200026"/>
                  <a:gd name="connsiteX6" fmla="*/ 252413 w 628650"/>
                  <a:gd name="connsiteY6" fmla="*/ 123825 h 200026"/>
                  <a:gd name="connsiteX7" fmla="*/ 271463 w 628650"/>
                  <a:gd name="connsiteY7" fmla="*/ 138113 h 200026"/>
                  <a:gd name="connsiteX8" fmla="*/ 300038 w 628650"/>
                  <a:gd name="connsiteY8" fmla="*/ 147638 h 200026"/>
                  <a:gd name="connsiteX9" fmla="*/ 314325 w 628650"/>
                  <a:gd name="connsiteY9" fmla="*/ 142875 h 200026"/>
                  <a:gd name="connsiteX10" fmla="*/ 385763 w 628650"/>
                  <a:gd name="connsiteY10" fmla="*/ 152400 h 200026"/>
                  <a:gd name="connsiteX11" fmla="*/ 433388 w 628650"/>
                  <a:gd name="connsiteY11" fmla="*/ 147638 h 200026"/>
                  <a:gd name="connsiteX12" fmla="*/ 452438 w 628650"/>
                  <a:gd name="connsiteY12" fmla="*/ 152400 h 200026"/>
                  <a:gd name="connsiteX13" fmla="*/ 481013 w 628650"/>
                  <a:gd name="connsiteY13" fmla="*/ 166688 h 200026"/>
                  <a:gd name="connsiteX14" fmla="*/ 495300 w 628650"/>
                  <a:gd name="connsiteY14" fmla="*/ 157163 h 200026"/>
                  <a:gd name="connsiteX15" fmla="*/ 500063 w 628650"/>
                  <a:gd name="connsiteY15" fmla="*/ 142875 h 200026"/>
                  <a:gd name="connsiteX16" fmla="*/ 523875 w 628650"/>
                  <a:gd name="connsiteY16" fmla="*/ 147638 h 200026"/>
                  <a:gd name="connsiteX17" fmla="*/ 538163 w 628650"/>
                  <a:gd name="connsiteY17" fmla="*/ 161925 h 200026"/>
                  <a:gd name="connsiteX18" fmla="*/ 547688 w 628650"/>
                  <a:gd name="connsiteY18" fmla="*/ 176213 h 200026"/>
                  <a:gd name="connsiteX19" fmla="*/ 561975 w 628650"/>
                  <a:gd name="connsiteY19" fmla="*/ 185738 h 200026"/>
                  <a:gd name="connsiteX20" fmla="*/ 600075 w 628650"/>
                  <a:gd name="connsiteY20" fmla="*/ 180975 h 200026"/>
                  <a:gd name="connsiteX21" fmla="*/ 628650 w 628650"/>
                  <a:gd name="connsiteY21" fmla="*/ 17621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28650" h="200026">
                    <a:moveTo>
                      <a:pt x="0" y="0"/>
                    </a:moveTo>
                    <a:cubicBezTo>
                      <a:pt x="17374" y="11583"/>
                      <a:pt x="42917" y="24563"/>
                      <a:pt x="57150" y="42863"/>
                    </a:cubicBezTo>
                    <a:cubicBezTo>
                      <a:pt x="72456" y="62543"/>
                      <a:pt x="70134" y="71917"/>
                      <a:pt x="90488" y="80963"/>
                    </a:cubicBezTo>
                    <a:cubicBezTo>
                      <a:pt x="124124" y="95912"/>
                      <a:pt x="139099" y="92029"/>
                      <a:pt x="180975" y="95250"/>
                    </a:cubicBezTo>
                    <a:cubicBezTo>
                      <a:pt x="185738" y="96838"/>
                      <a:pt x="190773" y="97768"/>
                      <a:pt x="195263" y="100013"/>
                    </a:cubicBezTo>
                    <a:cubicBezTo>
                      <a:pt x="200382" y="102573"/>
                      <a:pt x="204267" y="107337"/>
                      <a:pt x="209550" y="109538"/>
                    </a:cubicBezTo>
                    <a:cubicBezTo>
                      <a:pt x="223452" y="115330"/>
                      <a:pt x="252413" y="123825"/>
                      <a:pt x="252413" y="123825"/>
                    </a:cubicBezTo>
                    <a:cubicBezTo>
                      <a:pt x="258763" y="128588"/>
                      <a:pt x="264363" y="134563"/>
                      <a:pt x="271463" y="138113"/>
                    </a:cubicBezTo>
                    <a:cubicBezTo>
                      <a:pt x="280443" y="142603"/>
                      <a:pt x="300038" y="147638"/>
                      <a:pt x="300038" y="147638"/>
                    </a:cubicBezTo>
                    <a:cubicBezTo>
                      <a:pt x="304800" y="146050"/>
                      <a:pt x="309305" y="142875"/>
                      <a:pt x="314325" y="142875"/>
                    </a:cubicBezTo>
                    <a:cubicBezTo>
                      <a:pt x="320470" y="142875"/>
                      <a:pt x="377551" y="151227"/>
                      <a:pt x="385763" y="152400"/>
                    </a:cubicBezTo>
                    <a:cubicBezTo>
                      <a:pt x="401638" y="150813"/>
                      <a:pt x="417434" y="147638"/>
                      <a:pt x="433388" y="147638"/>
                    </a:cubicBezTo>
                    <a:cubicBezTo>
                      <a:pt x="439933" y="147638"/>
                      <a:pt x="446144" y="150602"/>
                      <a:pt x="452438" y="152400"/>
                    </a:cubicBezTo>
                    <a:cubicBezTo>
                      <a:pt x="469688" y="157329"/>
                      <a:pt x="465361" y="156254"/>
                      <a:pt x="481013" y="166688"/>
                    </a:cubicBezTo>
                    <a:cubicBezTo>
                      <a:pt x="485775" y="163513"/>
                      <a:pt x="491724" y="161632"/>
                      <a:pt x="495300" y="157163"/>
                    </a:cubicBezTo>
                    <a:cubicBezTo>
                      <a:pt x="498436" y="153243"/>
                      <a:pt x="495300" y="144463"/>
                      <a:pt x="500063" y="142875"/>
                    </a:cubicBezTo>
                    <a:cubicBezTo>
                      <a:pt x="507742" y="140315"/>
                      <a:pt x="515938" y="146050"/>
                      <a:pt x="523875" y="147638"/>
                    </a:cubicBezTo>
                    <a:cubicBezTo>
                      <a:pt x="528638" y="152400"/>
                      <a:pt x="533851" y="156751"/>
                      <a:pt x="538163" y="161925"/>
                    </a:cubicBezTo>
                    <a:cubicBezTo>
                      <a:pt x="541827" y="166322"/>
                      <a:pt x="543641" y="172165"/>
                      <a:pt x="547688" y="176213"/>
                    </a:cubicBezTo>
                    <a:cubicBezTo>
                      <a:pt x="551735" y="180260"/>
                      <a:pt x="557213" y="182563"/>
                      <a:pt x="561975" y="185738"/>
                    </a:cubicBezTo>
                    <a:cubicBezTo>
                      <a:pt x="582851" y="217051"/>
                      <a:pt x="556736" y="188197"/>
                      <a:pt x="600075" y="180975"/>
                    </a:cubicBezTo>
                    <a:lnTo>
                      <a:pt x="628650" y="17621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9" name="Přímá spojnice se šipkou 28"/>
              <p:cNvCxnSpPr/>
              <p:nvPr/>
            </p:nvCxnSpPr>
            <p:spPr>
              <a:xfrm flipH="1">
                <a:off x="123825" y="171450"/>
                <a:ext cx="90488" cy="14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p:nvPr/>
            </p:nvCxnSpPr>
            <p:spPr>
              <a:xfrm flipH="1">
                <a:off x="0" y="328612"/>
                <a:ext cx="171450" cy="238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842963" y="352425"/>
                <a:ext cx="1047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a:off x="1700213" y="138112"/>
                <a:ext cx="1098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p:nvPr/>
            </p:nvCxnSpPr>
            <p:spPr>
              <a:xfrm flipV="1">
                <a:off x="1671638" y="352425"/>
                <a:ext cx="109537" cy="57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Přímá spojnice se šipkou 33"/>
              <p:cNvCxnSpPr/>
              <p:nvPr/>
            </p:nvCxnSpPr>
            <p:spPr>
              <a:xfrm>
                <a:off x="3076575" y="185737"/>
                <a:ext cx="123825" cy="28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pic>
        <p:nvPicPr>
          <p:cNvPr id="6" name="Obrázek 5"/>
          <p:cNvPicPr>
            <a:picLocks noChangeAspect="1"/>
          </p:cNvPicPr>
          <p:nvPr/>
        </p:nvPicPr>
        <p:blipFill>
          <a:blip r:embed="rId6"/>
          <a:stretch>
            <a:fillRect/>
          </a:stretch>
        </p:blipFill>
        <p:spPr>
          <a:xfrm>
            <a:off x="2373664" y="1659534"/>
            <a:ext cx="8636465" cy="573867"/>
          </a:xfrm>
          <a:prstGeom prst="rect">
            <a:avLst/>
          </a:prstGeom>
        </p:spPr>
      </p:pic>
    </p:spTree>
    <p:extLst>
      <p:ext uri="{BB962C8B-B14F-4D97-AF65-F5344CB8AC3E}">
        <p14:creationId xmlns:p14="http://schemas.microsoft.com/office/powerpoint/2010/main" val="15336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8" name="Text Box 36"/>
          <p:cNvSpPr txBox="1">
            <a:spLocks noChangeArrowheads="1"/>
          </p:cNvSpPr>
          <p:nvPr/>
        </p:nvSpPr>
        <p:spPr bwMode="auto">
          <a:xfrm>
            <a:off x="0" y="0"/>
            <a:ext cx="12192000" cy="461665"/>
          </a:xfrm>
          <a:prstGeom prst="rect">
            <a:avLst/>
          </a:prstGeom>
          <a:solidFill>
            <a:srgbClr val="CCFFFF"/>
          </a:solidFill>
          <a:ln w="9525">
            <a:noFill/>
            <a:miter lim="800000"/>
            <a:headEnd/>
            <a:tailEnd/>
          </a:ln>
        </p:spPr>
        <p:txBody>
          <a:bodyPr>
            <a:spAutoFit/>
          </a:bodyPr>
          <a:lstStyle/>
          <a:p>
            <a:pPr>
              <a:spcBef>
                <a:spcPct val="50000"/>
              </a:spcBef>
            </a:pPr>
            <a:r>
              <a:rPr lang="cs-CZ" sz="2400" b="1" dirty="0" smtClean="0"/>
              <a:t>Viskoelastická kapalina – stlačitelnost</a:t>
            </a:r>
            <a:endParaRPr lang="cs-CZ" sz="2400" b="1" dirty="0">
              <a:sym typeface="Symbol" pitchFamily="18" charset="2"/>
            </a:endParaRPr>
          </a:p>
        </p:txBody>
      </p:sp>
      <p:pic>
        <p:nvPicPr>
          <p:cNvPr id="5" name="Obrázek 4"/>
          <p:cNvPicPr>
            <a:picLocks noChangeAspect="1"/>
          </p:cNvPicPr>
          <p:nvPr/>
        </p:nvPicPr>
        <p:blipFill>
          <a:blip r:embed="rId2"/>
          <a:stretch>
            <a:fillRect/>
          </a:stretch>
        </p:blipFill>
        <p:spPr>
          <a:xfrm>
            <a:off x="-356700" y="1035067"/>
            <a:ext cx="10571656" cy="1242590"/>
          </a:xfrm>
          <a:prstGeom prst="rect">
            <a:avLst/>
          </a:prstGeom>
        </p:spPr>
      </p:pic>
      <p:pic>
        <p:nvPicPr>
          <p:cNvPr id="8" name="Obrázek 7"/>
          <p:cNvPicPr>
            <a:picLocks noChangeAspect="1"/>
          </p:cNvPicPr>
          <p:nvPr/>
        </p:nvPicPr>
        <p:blipFill>
          <a:blip r:embed="rId3"/>
          <a:stretch>
            <a:fillRect/>
          </a:stretch>
        </p:blipFill>
        <p:spPr>
          <a:xfrm>
            <a:off x="-782397" y="3009397"/>
            <a:ext cx="9898992" cy="1472750"/>
          </a:xfrm>
          <a:prstGeom prst="rect">
            <a:avLst/>
          </a:prstGeom>
        </p:spPr>
      </p:pic>
      <p:sp>
        <p:nvSpPr>
          <p:cNvPr id="9" name="TextovéPole 8"/>
          <p:cNvSpPr txBox="1"/>
          <p:nvPr/>
        </p:nvSpPr>
        <p:spPr>
          <a:xfrm>
            <a:off x="258946" y="1168369"/>
            <a:ext cx="2694647" cy="646331"/>
          </a:xfrm>
          <a:prstGeom prst="rect">
            <a:avLst/>
          </a:prstGeom>
          <a:noFill/>
        </p:spPr>
        <p:txBody>
          <a:bodyPr wrap="square" rtlCol="0">
            <a:spAutoFit/>
          </a:bodyPr>
          <a:lstStyle/>
          <a:p>
            <a:r>
              <a:rPr lang="cs-CZ" dirty="0" smtClean="0"/>
              <a:t>Hmotnostní průtok nestlačitelní frakce</a:t>
            </a:r>
            <a:endParaRPr lang="en-US" dirty="0"/>
          </a:p>
        </p:txBody>
      </p:sp>
      <p:sp>
        <p:nvSpPr>
          <p:cNvPr id="10" name="TextovéPole 9"/>
          <p:cNvSpPr txBox="1"/>
          <p:nvPr/>
        </p:nvSpPr>
        <p:spPr>
          <a:xfrm>
            <a:off x="315590" y="2583990"/>
            <a:ext cx="3269182" cy="369332"/>
          </a:xfrm>
          <a:prstGeom prst="rect">
            <a:avLst/>
          </a:prstGeom>
          <a:noFill/>
        </p:spPr>
        <p:txBody>
          <a:bodyPr wrap="square" rtlCol="0">
            <a:spAutoFit/>
          </a:bodyPr>
          <a:lstStyle/>
          <a:p>
            <a:r>
              <a:rPr lang="cs-CZ" dirty="0" smtClean="0"/>
              <a:t>Korekce rychlosti disku</a:t>
            </a:r>
            <a:endParaRPr lang="en-US" dirty="0"/>
          </a:p>
        </p:txBody>
      </p:sp>
      <p:sp>
        <p:nvSpPr>
          <p:cNvPr id="11" name="TextovéPole 10"/>
          <p:cNvSpPr txBox="1"/>
          <p:nvPr/>
        </p:nvSpPr>
        <p:spPr>
          <a:xfrm>
            <a:off x="420786" y="4304963"/>
            <a:ext cx="3536219" cy="369332"/>
          </a:xfrm>
          <a:prstGeom prst="rect">
            <a:avLst/>
          </a:prstGeom>
          <a:noFill/>
        </p:spPr>
        <p:txBody>
          <a:bodyPr wrap="square" rtlCol="0">
            <a:spAutoFit/>
          </a:bodyPr>
          <a:lstStyle/>
          <a:p>
            <a:r>
              <a:rPr lang="cs-CZ" dirty="0" smtClean="0"/>
              <a:t>Aproximace integrálu</a:t>
            </a:r>
            <a:endParaRPr lang="en-US" dirty="0"/>
          </a:p>
        </p:txBody>
      </p:sp>
      <p:pic>
        <p:nvPicPr>
          <p:cNvPr id="12" name="Obrázek 11"/>
          <p:cNvPicPr>
            <a:picLocks noChangeAspect="1"/>
          </p:cNvPicPr>
          <p:nvPr/>
        </p:nvPicPr>
        <p:blipFill>
          <a:blip r:embed="rId4"/>
          <a:stretch>
            <a:fillRect/>
          </a:stretch>
        </p:blipFill>
        <p:spPr>
          <a:xfrm>
            <a:off x="-356700" y="4489629"/>
            <a:ext cx="10731232" cy="832374"/>
          </a:xfrm>
          <a:prstGeom prst="rect">
            <a:avLst/>
          </a:prstGeom>
        </p:spPr>
      </p:pic>
      <p:pic>
        <p:nvPicPr>
          <p:cNvPr id="14" name="Obrázek 13"/>
          <p:cNvPicPr>
            <a:picLocks noChangeAspect="1"/>
          </p:cNvPicPr>
          <p:nvPr/>
        </p:nvPicPr>
        <p:blipFill>
          <a:blip r:embed="rId5"/>
          <a:stretch>
            <a:fillRect/>
          </a:stretch>
        </p:blipFill>
        <p:spPr>
          <a:xfrm>
            <a:off x="7664335" y="461665"/>
            <a:ext cx="4527665" cy="6387416"/>
          </a:xfrm>
          <a:prstGeom prst="rect">
            <a:avLst/>
          </a:prstGeom>
        </p:spPr>
      </p:pic>
      <p:sp>
        <p:nvSpPr>
          <p:cNvPr id="24" name="TextovéPole 23"/>
          <p:cNvSpPr txBox="1"/>
          <p:nvPr/>
        </p:nvSpPr>
        <p:spPr>
          <a:xfrm>
            <a:off x="420786" y="5744095"/>
            <a:ext cx="7609309" cy="954107"/>
          </a:xfrm>
          <a:prstGeom prst="rect">
            <a:avLst/>
          </a:prstGeom>
          <a:noFill/>
        </p:spPr>
        <p:txBody>
          <a:bodyPr wrap="square" rtlCol="0">
            <a:spAutoFit/>
          </a:bodyPr>
          <a:lstStyle/>
          <a:p>
            <a:r>
              <a:rPr lang="en-US" sz="1400" b="1" dirty="0"/>
              <a:t>The hypothesis can be described in words as the assumption that the radial flow resistance and the corresponding radial pressure profile depends only upon the mass flowrate. This mass flowrate can be calculated from the volumetric flowrate determined by the velocity of plates and by density of foam that depends upon pressure.</a:t>
            </a:r>
            <a:endParaRPr lang="en-US" sz="1400" dirty="0"/>
          </a:p>
        </p:txBody>
      </p:sp>
    </p:spTree>
    <p:extLst>
      <p:ext uri="{BB962C8B-B14F-4D97-AF65-F5344CB8AC3E}">
        <p14:creationId xmlns:p14="http://schemas.microsoft.com/office/powerpoint/2010/main" val="3885140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8" name="Text Box 36"/>
          <p:cNvSpPr txBox="1">
            <a:spLocks noChangeArrowheads="1"/>
          </p:cNvSpPr>
          <p:nvPr/>
        </p:nvSpPr>
        <p:spPr bwMode="auto">
          <a:xfrm>
            <a:off x="0" y="0"/>
            <a:ext cx="12192000" cy="461665"/>
          </a:xfrm>
          <a:prstGeom prst="rect">
            <a:avLst/>
          </a:prstGeom>
          <a:solidFill>
            <a:srgbClr val="CCFFFF"/>
          </a:solidFill>
          <a:ln w="9525">
            <a:noFill/>
            <a:miter lim="800000"/>
            <a:headEnd/>
            <a:tailEnd/>
          </a:ln>
        </p:spPr>
        <p:txBody>
          <a:bodyPr>
            <a:spAutoFit/>
          </a:bodyPr>
          <a:lstStyle/>
          <a:p>
            <a:pPr>
              <a:spcBef>
                <a:spcPct val="50000"/>
              </a:spcBef>
            </a:pPr>
            <a:r>
              <a:rPr lang="cs-CZ" sz="2400" b="1" dirty="0" smtClean="0"/>
              <a:t>Elongační model</a:t>
            </a:r>
            <a:endParaRPr lang="cs-CZ" sz="2400" b="1" dirty="0">
              <a:sym typeface="Symbol" pitchFamily="18" charset="2"/>
            </a:endParaRPr>
          </a:p>
        </p:txBody>
      </p:sp>
      <p:pic>
        <p:nvPicPr>
          <p:cNvPr id="3" name="Obrázek 2"/>
          <p:cNvPicPr>
            <a:picLocks noChangeAspect="1"/>
          </p:cNvPicPr>
          <p:nvPr/>
        </p:nvPicPr>
        <p:blipFill>
          <a:blip r:embed="rId2"/>
          <a:stretch>
            <a:fillRect/>
          </a:stretch>
        </p:blipFill>
        <p:spPr>
          <a:xfrm>
            <a:off x="-3504729" y="1252206"/>
            <a:ext cx="13572790" cy="995293"/>
          </a:xfrm>
          <a:prstGeom prst="rect">
            <a:avLst/>
          </a:prstGeom>
        </p:spPr>
      </p:pic>
      <p:pic>
        <p:nvPicPr>
          <p:cNvPr id="5" name="Obrázek 4"/>
          <p:cNvPicPr>
            <a:picLocks noChangeAspect="1"/>
          </p:cNvPicPr>
          <p:nvPr/>
        </p:nvPicPr>
        <p:blipFill>
          <a:blip r:embed="rId3"/>
          <a:stretch>
            <a:fillRect/>
          </a:stretch>
        </p:blipFill>
        <p:spPr>
          <a:xfrm>
            <a:off x="-2948194" y="2580270"/>
            <a:ext cx="12459721" cy="913672"/>
          </a:xfrm>
          <a:prstGeom prst="rect">
            <a:avLst/>
          </a:prstGeom>
        </p:spPr>
      </p:pic>
      <p:pic>
        <p:nvPicPr>
          <p:cNvPr id="6" name="Obrázek 5"/>
          <p:cNvPicPr>
            <a:picLocks noChangeAspect="1"/>
          </p:cNvPicPr>
          <p:nvPr/>
        </p:nvPicPr>
        <p:blipFill>
          <a:blip r:embed="rId4"/>
          <a:stretch>
            <a:fillRect/>
          </a:stretch>
        </p:blipFill>
        <p:spPr>
          <a:xfrm>
            <a:off x="-3323292" y="4033334"/>
            <a:ext cx="14160129" cy="1038363"/>
          </a:xfrm>
          <a:prstGeom prst="rect">
            <a:avLst/>
          </a:prstGeom>
        </p:spPr>
      </p:pic>
      <p:pic>
        <p:nvPicPr>
          <p:cNvPr id="7" name="Obrázek 6"/>
          <p:cNvPicPr>
            <a:picLocks noChangeAspect="1"/>
          </p:cNvPicPr>
          <p:nvPr/>
        </p:nvPicPr>
        <p:blipFill>
          <a:blip r:embed="rId5"/>
          <a:stretch>
            <a:fillRect/>
          </a:stretch>
        </p:blipFill>
        <p:spPr>
          <a:xfrm>
            <a:off x="-2237248" y="5280244"/>
            <a:ext cx="13905720" cy="1001299"/>
          </a:xfrm>
          <a:prstGeom prst="rect">
            <a:avLst/>
          </a:prstGeom>
        </p:spPr>
      </p:pic>
      <p:pic>
        <p:nvPicPr>
          <p:cNvPr id="9" name="Obrázek 8"/>
          <p:cNvPicPr/>
          <p:nvPr/>
        </p:nvPicPr>
        <p:blipFill>
          <a:blip r:embed="rId6">
            <a:extLst>
              <a:ext uri="{28A0092B-C50C-407E-A947-70E740481C1C}">
                <a14:useLocalDpi xmlns:a14="http://schemas.microsoft.com/office/drawing/2010/main" val="0"/>
              </a:ext>
            </a:extLst>
          </a:blip>
          <a:srcRect/>
          <a:stretch>
            <a:fillRect/>
          </a:stretch>
        </p:blipFill>
        <p:spPr bwMode="auto">
          <a:xfrm>
            <a:off x="6924502" y="407324"/>
            <a:ext cx="5404456" cy="6450676"/>
          </a:xfrm>
          <a:prstGeom prst="rect">
            <a:avLst/>
          </a:prstGeom>
          <a:noFill/>
          <a:ln>
            <a:noFill/>
          </a:ln>
        </p:spPr>
      </p:pic>
    </p:spTree>
    <p:extLst>
      <p:ext uri="{BB962C8B-B14F-4D97-AF65-F5344CB8AC3E}">
        <p14:creationId xmlns:p14="http://schemas.microsoft.com/office/powerpoint/2010/main" val="670083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6898</TotalTime>
  <Words>132</Words>
  <Application>Microsoft Office PowerPoint</Application>
  <PresentationFormat>Širokoúhlá obrazovka</PresentationFormat>
  <Paragraphs>24</Paragraphs>
  <Slides>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vt:i4>
      </vt:variant>
    </vt:vector>
  </HeadingPairs>
  <TitlesOfParts>
    <vt:vector size="12" baseType="lpstr">
      <vt:lpstr>Arial</vt:lpstr>
      <vt:lpstr>Calibri</vt:lpstr>
      <vt:lpstr>Calibri Light</vt:lpstr>
      <vt:lpstr>Cambria Math</vt:lpstr>
      <vt:lpstr>Symbol</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Rudolf Žitný</dc:creator>
  <cp:lastModifiedBy>Rudolf Žitný</cp:lastModifiedBy>
  <cp:revision>304</cp:revision>
  <cp:lastPrinted>2014-08-29T11:20:12Z</cp:lastPrinted>
  <dcterms:created xsi:type="dcterms:W3CDTF">2014-06-27T08:57:24Z</dcterms:created>
  <dcterms:modified xsi:type="dcterms:W3CDTF">2016-01-18T09:30:57Z</dcterms:modified>
</cp:coreProperties>
</file>